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2"/>
  </p:notesMasterIdLst>
  <p:sldIdLst>
    <p:sldId id="283" r:id="rId2"/>
    <p:sldId id="284" r:id="rId3"/>
    <p:sldId id="258" r:id="rId4"/>
    <p:sldId id="259" r:id="rId5"/>
    <p:sldId id="266" r:id="rId6"/>
    <p:sldId id="317" r:id="rId7"/>
    <p:sldId id="308" r:id="rId8"/>
    <p:sldId id="309" r:id="rId9"/>
    <p:sldId id="315" r:id="rId10"/>
    <p:sldId id="310" r:id="rId11"/>
    <p:sldId id="312" r:id="rId12"/>
    <p:sldId id="316" r:id="rId13"/>
    <p:sldId id="324" r:id="rId14"/>
    <p:sldId id="318" r:id="rId15"/>
    <p:sldId id="321" r:id="rId16"/>
    <p:sldId id="322" r:id="rId17"/>
    <p:sldId id="319" r:id="rId18"/>
    <p:sldId id="320" r:id="rId19"/>
    <p:sldId id="323" r:id="rId20"/>
    <p:sldId id="326" r:id="rId21"/>
    <p:sldId id="325" r:id="rId22"/>
    <p:sldId id="327" r:id="rId23"/>
    <p:sldId id="274" r:id="rId24"/>
    <p:sldId id="329" r:id="rId25"/>
    <p:sldId id="328" r:id="rId26"/>
    <p:sldId id="330" r:id="rId27"/>
    <p:sldId id="302" r:id="rId28"/>
    <p:sldId id="331" r:id="rId29"/>
    <p:sldId id="332" r:id="rId30"/>
    <p:sldId id="333" r:id="rId3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A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4" d="100"/>
          <a:sy n="94" d="100"/>
        </p:scale>
        <p:origin x="-10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notesMaster" Target="notesMasters/notesMaster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interSettings" Target="printerSettings/printerSettings1.bin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1ACB7F-E54D-9845-B292-F00BE21BA1AD}" type="datetimeFigureOut">
              <a:rPr lang="en-US" smtClean="0"/>
              <a:pPr/>
              <a:t>10/31/16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B80CB9-6A01-C34D-A0E1-1624FC7DD3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808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7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9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7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9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9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5"/>
          <p:cNvGrpSpPr/>
          <p:nvPr/>
        </p:nvGrpSpPr>
        <p:grpSpPr>
          <a:xfrm>
            <a:off x="0" y="0"/>
            <a:ext cx="1581220" cy="6858000"/>
            <a:chOff x="134471" y="0"/>
            <a:chExt cx="1581220" cy="6858000"/>
          </a:xfrm>
        </p:grpSpPr>
        <p:pic>
          <p:nvPicPr>
            <p:cNvPr id="7" name="Picture 6" descr="Overlay-Blank.jpg"/>
            <p:cNvPicPr>
              <a:picLocks noChangeAspect="1"/>
            </p:cNvPicPr>
            <p:nvPr userDrawn="1"/>
          </p:nvPicPr>
          <p:blipFill>
            <a:blip r:embed="rId2"/>
            <a:srcRect l="1471" r="83676"/>
            <a:stretch>
              <a:fillRect/>
            </a:stretch>
          </p:blipFill>
          <p:spPr>
            <a:xfrm>
              <a:off x="134471" y="0"/>
              <a:ext cx="1358153" cy="6858000"/>
            </a:xfrm>
            <a:prstGeom prst="rect">
              <a:avLst/>
            </a:prstGeom>
          </p:spPr>
        </p:pic>
        <p:pic>
          <p:nvPicPr>
            <p:cNvPr id="9" name="Picture 8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447800" y="0"/>
              <a:ext cx="267891" cy="6858000"/>
            </a:xfrm>
            <a:prstGeom prst="rect">
              <a:avLst/>
            </a:prstGeom>
          </p:spPr>
        </p:pic>
      </p:grpSp>
      <p:grpSp>
        <p:nvGrpSpPr>
          <p:cNvPr id="11" name="Group 16"/>
          <p:cNvGrpSpPr/>
          <p:nvPr/>
        </p:nvGrpSpPr>
        <p:grpSpPr>
          <a:xfrm>
            <a:off x="7546266" y="0"/>
            <a:ext cx="1597734" cy="6858000"/>
            <a:chOff x="7413812" y="0"/>
            <a:chExt cx="1597734" cy="6858000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r="85125"/>
            <a:stretch>
              <a:fillRect/>
            </a:stretch>
          </p:blipFill>
          <p:spPr>
            <a:xfrm>
              <a:off x="7651376" y="0"/>
              <a:ext cx="1360170" cy="6858000"/>
            </a:xfrm>
            <a:prstGeom prst="rect">
              <a:avLst/>
            </a:prstGeom>
          </p:spPr>
        </p:pic>
        <p:pic>
          <p:nvPicPr>
            <p:cNvPr id="10" name="Picture 9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H="1">
              <a:off x="7413812" y="0"/>
              <a:ext cx="267891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54200" y="3693645"/>
            <a:ext cx="5446713" cy="1470025"/>
          </a:xfrm>
        </p:spPr>
        <p:txBody>
          <a:bodyPr anchor="b" anchorCtr="0"/>
          <a:lstStyle>
            <a:lvl1pPr>
              <a:lnSpc>
                <a:spcPts val="6800"/>
              </a:lnSpc>
              <a:defRPr sz="650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54200" y="5204011"/>
            <a:ext cx="5446713" cy="851647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2578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5ED27FE-AB56-2C4B-90C2-338B3DB27676}" type="datetimeFigureOut">
              <a:rPr lang="en-US" smtClean="0"/>
              <a:pPr/>
              <a:t>10/31/16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52600" y="6356350"/>
            <a:ext cx="28956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pic>
        <p:nvPicPr>
          <p:cNvPr id="15" name="Picture 14" descr="HR-Color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4480" y="4841209"/>
            <a:ext cx="6035040" cy="340391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Blan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3612822" cy="1536192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0" kern="120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73625" y="381000"/>
            <a:ext cx="3813175" cy="5697538"/>
          </a:xfrm>
          <a:solidFill>
            <a:schemeClr val="bg1">
              <a:lumMod val="85000"/>
            </a:schemeClr>
          </a:solidFill>
          <a:ln w="101600">
            <a:solidFill>
              <a:schemeClr val="accent1">
                <a:lumMod val="40000"/>
                <a:lumOff val="60000"/>
                <a:alpha val="40000"/>
              </a:schemeClr>
            </a:solidFill>
            <a:miter lim="800000"/>
          </a:ln>
          <a:effectLst>
            <a:innerShdw blurRad="457200">
              <a:schemeClr val="accent1">
                <a:alpha val="80000"/>
              </a:schemeClr>
            </a:innerShdw>
            <a:softEdge rad="3175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9984" y="2209799"/>
            <a:ext cx="3613792" cy="3222625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sz="18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2400"/>
              </a:spcBef>
              <a:buClr>
                <a:schemeClr val="accent1">
                  <a:lumMod val="60000"/>
                  <a:lumOff val="40000"/>
                </a:schemeClr>
              </a:buClr>
              <a:buFont typeface="Candara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D27FE-AB56-2C4B-90C2-338B3DB27676}" type="datetimeFigureOut">
              <a:rPr lang="en-US" smtClean="0"/>
              <a:pPr/>
              <a:t>10/31/16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719C7-5CFC-AC46-9A46-F72631304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8"/>
          <p:cNvGrpSpPr/>
          <p:nvPr/>
        </p:nvGrpSpPr>
        <p:grpSpPr>
          <a:xfrm>
            <a:off x="4267200" y="0"/>
            <a:ext cx="4876800" cy="6858000"/>
            <a:chOff x="4267200" y="0"/>
            <a:chExt cx="4876800" cy="6858000"/>
          </a:xfrm>
        </p:grpSpPr>
        <p:pic>
          <p:nvPicPr>
            <p:cNvPr id="10" name="Picture 9" descr="Overlay-Blank.jpg"/>
            <p:cNvPicPr>
              <a:picLocks noChangeAspect="1"/>
            </p:cNvPicPr>
            <p:nvPr userDrawn="1"/>
          </p:nvPicPr>
          <p:blipFill>
            <a:blip r:embed="rId2"/>
            <a:srcRect l="4302" r="46875"/>
            <a:stretch>
              <a:fillRect/>
            </a:stretch>
          </p:blipFill>
          <p:spPr>
            <a:xfrm>
              <a:off x="4495800" y="0"/>
              <a:ext cx="4648200" cy="6858000"/>
            </a:xfrm>
            <a:prstGeom prst="rect">
              <a:avLst/>
            </a:prstGeom>
          </p:spPr>
        </p:pic>
        <p:pic>
          <p:nvPicPr>
            <p:cNvPr id="11" name="Picture 10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H="1">
              <a:off x="4267200" y="0"/>
              <a:ext cx="267891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3612822" cy="1536192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0" kern="120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73625" y="381000"/>
            <a:ext cx="3813175" cy="5697538"/>
          </a:xfrm>
          <a:solidFill>
            <a:schemeClr val="bg1">
              <a:lumMod val="85000"/>
            </a:schemeClr>
          </a:solidFill>
          <a:ln w="101600">
            <a:noFill/>
            <a:miter lim="800000"/>
          </a:ln>
          <a:effectLst>
            <a:innerShdw blurRad="457200">
              <a:schemeClr val="tx1">
                <a:lumMod val="50000"/>
                <a:lumOff val="50000"/>
                <a:alpha val="80000"/>
              </a:schemeClr>
            </a:innerShdw>
            <a:softEdge rad="1270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9984" y="2209799"/>
            <a:ext cx="3613792" cy="3222625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sz="18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2400"/>
              </a:spcBef>
              <a:buClr>
                <a:schemeClr val="accent1">
                  <a:lumMod val="60000"/>
                  <a:lumOff val="40000"/>
                </a:schemeClr>
              </a:buClr>
              <a:buFont typeface="Candara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D27FE-AB56-2C4B-90C2-338B3DB27676}" type="datetimeFigureOut">
              <a:rPr lang="en-US" smtClean="0"/>
              <a:pPr/>
              <a:t>10/31/16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719C7-5CFC-AC46-9A46-F72631304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1372650"/>
            <a:ext cx="9144000" cy="5485350"/>
            <a:chOff x="0" y="1372650"/>
            <a:chExt cx="9144000" cy="5485350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t="23333"/>
            <a:stretch>
              <a:fillRect/>
            </a:stretch>
          </p:blipFill>
          <p:spPr>
            <a:xfrm>
              <a:off x="0" y="1600200"/>
              <a:ext cx="9144000" cy="5257800"/>
            </a:xfrm>
            <a:prstGeom prst="rect">
              <a:avLst/>
            </a:prstGeom>
          </p:spPr>
        </p:pic>
        <p:pic>
          <p:nvPicPr>
            <p:cNvPr id="9" name="Picture 8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1372650"/>
              <a:ext cx="9144000" cy="26789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D27FE-AB56-2C4B-90C2-338B3DB27676}" type="datetimeFigureOut">
              <a:rPr lang="en-US" smtClean="0"/>
              <a:pPr/>
              <a:t>10/31/16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719C7-5CFC-AC46-9A46-F72631304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0"/>
          <p:cNvGrpSpPr/>
          <p:nvPr/>
        </p:nvGrpSpPr>
        <p:grpSpPr>
          <a:xfrm>
            <a:off x="0" y="0"/>
            <a:ext cx="7696200" cy="6858000"/>
            <a:chOff x="0" y="0"/>
            <a:chExt cx="7696200" cy="6858000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l="1471" r="16862"/>
            <a:stretch>
              <a:fillRect/>
            </a:stretch>
          </p:blipFill>
          <p:spPr>
            <a:xfrm>
              <a:off x="0" y="0"/>
              <a:ext cx="7467600" cy="6858000"/>
            </a:xfrm>
            <a:prstGeom prst="rect">
              <a:avLst/>
            </a:prstGeom>
          </p:spPr>
        </p:pic>
        <p:pic>
          <p:nvPicPr>
            <p:cNvPr id="9" name="Picture 8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428309" y="0"/>
              <a:ext cx="267891" cy="6858000"/>
            </a:xfrm>
            <a:prstGeom prst="rect">
              <a:avLst/>
            </a:prstGeom>
          </p:spPr>
        </p:pic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0" y="381001"/>
            <a:ext cx="1447800" cy="56975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381001"/>
            <a:ext cx="6705600" cy="56975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D27FE-AB56-2C4B-90C2-338B3DB27676}" type="datetimeFigureOut">
              <a:rPr lang="en-US" smtClean="0"/>
              <a:pPr/>
              <a:t>10/31/16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719C7-5CFC-AC46-9A46-F72631304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1372650"/>
            <a:ext cx="9144000" cy="5485350"/>
            <a:chOff x="0" y="1372650"/>
            <a:chExt cx="9144000" cy="5485350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t="23333"/>
            <a:stretch>
              <a:fillRect/>
            </a:stretch>
          </p:blipFill>
          <p:spPr>
            <a:xfrm>
              <a:off x="0" y="1600200"/>
              <a:ext cx="9144000" cy="5257800"/>
            </a:xfrm>
            <a:prstGeom prst="rect">
              <a:avLst/>
            </a:prstGeom>
          </p:spPr>
        </p:pic>
        <p:pic>
          <p:nvPicPr>
            <p:cNvPr id="9" name="Picture 8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1372650"/>
              <a:ext cx="9144000" cy="26789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D27FE-AB56-2C4B-90C2-338B3DB27676}" type="datetimeFigureOut">
              <a:rPr lang="en-US" smtClean="0"/>
              <a:pPr/>
              <a:t>10/31/16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719C7-5CFC-AC46-9A46-F72631304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5"/>
          <p:cNvGrpSpPr/>
          <p:nvPr/>
        </p:nvGrpSpPr>
        <p:grpSpPr>
          <a:xfrm>
            <a:off x="0" y="0"/>
            <a:ext cx="1581220" cy="6858000"/>
            <a:chOff x="134471" y="0"/>
            <a:chExt cx="1581220" cy="6858000"/>
          </a:xfrm>
        </p:grpSpPr>
        <p:pic>
          <p:nvPicPr>
            <p:cNvPr id="7" name="Picture 6" descr="Overlay-Blank.jpg"/>
            <p:cNvPicPr>
              <a:picLocks noChangeAspect="1"/>
            </p:cNvPicPr>
            <p:nvPr userDrawn="1"/>
          </p:nvPicPr>
          <p:blipFill>
            <a:blip r:embed="rId2"/>
            <a:srcRect l="1471" r="83676"/>
            <a:stretch>
              <a:fillRect/>
            </a:stretch>
          </p:blipFill>
          <p:spPr>
            <a:xfrm>
              <a:off x="134471" y="0"/>
              <a:ext cx="1358153" cy="6858000"/>
            </a:xfrm>
            <a:prstGeom prst="rect">
              <a:avLst/>
            </a:prstGeom>
          </p:spPr>
        </p:pic>
        <p:pic>
          <p:nvPicPr>
            <p:cNvPr id="9" name="Picture 8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447800" y="0"/>
              <a:ext cx="267891" cy="6858000"/>
            </a:xfrm>
            <a:prstGeom prst="rect">
              <a:avLst/>
            </a:prstGeom>
          </p:spPr>
        </p:pic>
      </p:grpSp>
      <p:grpSp>
        <p:nvGrpSpPr>
          <p:cNvPr id="11" name="Group 16"/>
          <p:cNvGrpSpPr/>
          <p:nvPr/>
        </p:nvGrpSpPr>
        <p:grpSpPr>
          <a:xfrm>
            <a:off x="7546266" y="0"/>
            <a:ext cx="1597734" cy="6858000"/>
            <a:chOff x="7413812" y="0"/>
            <a:chExt cx="1597734" cy="6858000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r="85125"/>
            <a:stretch>
              <a:fillRect/>
            </a:stretch>
          </p:blipFill>
          <p:spPr>
            <a:xfrm>
              <a:off x="7651376" y="0"/>
              <a:ext cx="1360170" cy="6858000"/>
            </a:xfrm>
            <a:prstGeom prst="rect">
              <a:avLst/>
            </a:prstGeom>
          </p:spPr>
        </p:pic>
        <p:pic>
          <p:nvPicPr>
            <p:cNvPr id="10" name="Picture 9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H="1">
              <a:off x="7413812" y="0"/>
              <a:ext cx="267891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54200" y="3693645"/>
            <a:ext cx="5446713" cy="1470025"/>
          </a:xfrm>
        </p:spPr>
        <p:txBody>
          <a:bodyPr anchor="b" anchorCtr="0"/>
          <a:lstStyle>
            <a:lvl1pPr>
              <a:lnSpc>
                <a:spcPts val="6800"/>
              </a:lnSpc>
              <a:defRPr sz="650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54200" y="5204011"/>
            <a:ext cx="5446713" cy="851647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2578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5ED27FE-AB56-2C4B-90C2-338B3DB27676}" type="datetimeFigureOut">
              <a:rPr lang="en-US" smtClean="0"/>
              <a:pPr/>
              <a:t>10/31/16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52600" y="6356350"/>
            <a:ext cx="28956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pic>
        <p:nvPicPr>
          <p:cNvPr id="15" name="Picture 14" descr="HR-Color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4480" y="4841209"/>
            <a:ext cx="6035040" cy="340391"/>
          </a:xfrm>
          <a:prstGeom prst="rect">
            <a:avLst/>
          </a:prstGeom>
        </p:spPr>
      </p:pic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3307977" y="950260"/>
            <a:ext cx="2528046" cy="2528046"/>
          </a:xfrm>
          <a:prstGeom prst="ellipse">
            <a:avLst/>
          </a:prstGeom>
          <a:solidFill>
            <a:schemeClr val="bg1">
              <a:lumMod val="85000"/>
            </a:schemeClr>
          </a:solidFill>
          <a:ln w="101600">
            <a:noFill/>
            <a:miter lim="800000"/>
          </a:ln>
          <a:effectLst>
            <a:innerShdw blurRad="762000">
              <a:schemeClr val="accent1">
                <a:alpha val="80000"/>
              </a:schemeClr>
            </a:innerShdw>
            <a:softEdge rad="317500"/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2400"/>
              </a:spcBef>
              <a:buClr>
                <a:schemeClr val="accent1">
                  <a:lumMod val="60000"/>
                  <a:lumOff val="40000"/>
                </a:schemeClr>
              </a:buClr>
              <a:buFont typeface="Candara" pitchFamily="34" charset="0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4200" y="1851212"/>
            <a:ext cx="5446714" cy="1730375"/>
          </a:xfrm>
        </p:spPr>
        <p:txBody>
          <a:bodyPr anchor="b" anchorCtr="0"/>
          <a:lstStyle>
            <a:lvl1pPr algn="ctr">
              <a:lnSpc>
                <a:spcPts val="6800"/>
              </a:lnSpc>
              <a:defRPr sz="6500" b="0" cap="none" baseline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54200" y="3576918"/>
            <a:ext cx="5446714" cy="829982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D27FE-AB56-2C4B-90C2-338B3DB27676}" type="datetimeFigureOut">
              <a:rPr lang="en-US" smtClean="0"/>
              <a:pPr/>
              <a:t>10/31/16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719C7-5CFC-AC46-9A46-F726313046F9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9"/>
          <p:cNvGrpSpPr/>
          <p:nvPr/>
        </p:nvGrpSpPr>
        <p:grpSpPr>
          <a:xfrm>
            <a:off x="0" y="0"/>
            <a:ext cx="9144000" cy="1191256"/>
            <a:chOff x="0" y="0"/>
            <a:chExt cx="9144000" cy="1191256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b="85555"/>
            <a:stretch>
              <a:fillRect/>
            </a:stretch>
          </p:blipFill>
          <p:spPr>
            <a:xfrm>
              <a:off x="0" y="0"/>
              <a:ext cx="9144000" cy="990600"/>
            </a:xfrm>
            <a:prstGeom prst="rect">
              <a:avLst/>
            </a:prstGeom>
          </p:spPr>
        </p:pic>
        <p:pic>
          <p:nvPicPr>
            <p:cNvPr id="9" name="Picture 8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V="1">
              <a:off x="0" y="923365"/>
              <a:ext cx="9144000" cy="267891"/>
            </a:xfrm>
            <a:prstGeom prst="rect">
              <a:avLst/>
            </a:prstGeom>
          </p:spPr>
        </p:pic>
      </p:grpSp>
      <p:grpSp>
        <p:nvGrpSpPr>
          <p:cNvPr id="10" name="Group 10"/>
          <p:cNvGrpSpPr/>
          <p:nvPr/>
        </p:nvGrpSpPr>
        <p:grpSpPr>
          <a:xfrm flipV="1">
            <a:off x="0" y="5666744"/>
            <a:ext cx="9144000" cy="1191256"/>
            <a:chOff x="0" y="0"/>
            <a:chExt cx="9144000" cy="1191256"/>
          </a:xfrm>
        </p:grpSpPr>
        <p:pic>
          <p:nvPicPr>
            <p:cNvPr id="12" name="Picture 11" descr="Overlay-Blank.jpg"/>
            <p:cNvPicPr>
              <a:picLocks noChangeAspect="1"/>
            </p:cNvPicPr>
            <p:nvPr userDrawn="1"/>
          </p:nvPicPr>
          <p:blipFill>
            <a:blip r:embed="rId2"/>
            <a:srcRect b="85555"/>
            <a:stretch>
              <a:fillRect/>
            </a:stretch>
          </p:blipFill>
          <p:spPr>
            <a:xfrm>
              <a:off x="0" y="0"/>
              <a:ext cx="9144000" cy="990600"/>
            </a:xfrm>
            <a:prstGeom prst="rect">
              <a:avLst/>
            </a:prstGeom>
          </p:spPr>
        </p:pic>
        <p:pic>
          <p:nvPicPr>
            <p:cNvPr id="13" name="Picture 12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V="1">
              <a:off x="0" y="923365"/>
              <a:ext cx="9144000" cy="267891"/>
            </a:xfrm>
            <a:prstGeom prst="rect">
              <a:avLst/>
            </a:prstGeom>
          </p:spPr>
        </p:pic>
      </p:grpSp>
      <p:pic>
        <p:nvPicPr>
          <p:cNvPr id="14" name="Picture 13" descr="HR-Color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4480" y="3258805"/>
            <a:ext cx="6035040" cy="340391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1372650"/>
            <a:ext cx="9144000" cy="5485350"/>
            <a:chOff x="0" y="1372650"/>
            <a:chExt cx="9144000" cy="5485350"/>
          </a:xfrm>
        </p:grpSpPr>
        <p:pic>
          <p:nvPicPr>
            <p:cNvPr id="9" name="Picture 8" descr="Overlay-Blank.jpg"/>
            <p:cNvPicPr>
              <a:picLocks noChangeAspect="1"/>
            </p:cNvPicPr>
            <p:nvPr userDrawn="1"/>
          </p:nvPicPr>
          <p:blipFill>
            <a:blip r:embed="rId2"/>
            <a:srcRect t="23333"/>
            <a:stretch>
              <a:fillRect/>
            </a:stretch>
          </p:blipFill>
          <p:spPr>
            <a:xfrm>
              <a:off x="0" y="1600200"/>
              <a:ext cx="9144000" cy="5257800"/>
            </a:xfrm>
            <a:prstGeom prst="rect">
              <a:avLst/>
            </a:prstGeom>
          </p:spPr>
        </p:pic>
        <p:pic>
          <p:nvPicPr>
            <p:cNvPr id="10" name="Picture 9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1372650"/>
              <a:ext cx="9144000" cy="26789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92162" y="1774825"/>
            <a:ext cx="3566160" cy="430371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66534" y="1774825"/>
            <a:ext cx="3566160" cy="430371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D27FE-AB56-2C4B-90C2-338B3DB27676}" type="datetimeFigureOut">
              <a:rPr lang="en-US" smtClean="0"/>
              <a:pPr/>
              <a:t>10/31/16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719C7-5CFC-AC46-9A46-F72631304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1372650"/>
            <a:ext cx="9144000" cy="5485350"/>
            <a:chOff x="0" y="1372650"/>
            <a:chExt cx="9144000" cy="5485350"/>
          </a:xfrm>
        </p:grpSpPr>
        <p:pic>
          <p:nvPicPr>
            <p:cNvPr id="11" name="Picture 10" descr="Overlay-Blank.jpg"/>
            <p:cNvPicPr>
              <a:picLocks noChangeAspect="1"/>
            </p:cNvPicPr>
            <p:nvPr userDrawn="1"/>
          </p:nvPicPr>
          <p:blipFill>
            <a:blip r:embed="rId2"/>
            <a:srcRect t="23333"/>
            <a:stretch>
              <a:fillRect/>
            </a:stretch>
          </p:blipFill>
          <p:spPr>
            <a:xfrm>
              <a:off x="0" y="1600200"/>
              <a:ext cx="9144000" cy="5257800"/>
            </a:xfrm>
            <a:prstGeom prst="rect">
              <a:avLst/>
            </a:prstGeom>
          </p:spPr>
        </p:pic>
        <p:pic>
          <p:nvPicPr>
            <p:cNvPr id="12" name="Picture 11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1372650"/>
              <a:ext cx="9144000" cy="26789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7240" y="1879320"/>
            <a:ext cx="3566160" cy="639762"/>
          </a:xfrm>
        </p:spPr>
        <p:txBody>
          <a:bodyPr anchor="b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7240" y="2590799"/>
            <a:ext cx="3566160" cy="3487739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66048" y="1879320"/>
            <a:ext cx="3566160" cy="639762"/>
          </a:xfrm>
        </p:spPr>
        <p:txBody>
          <a:bodyPr anchor="b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66048" y="2590799"/>
            <a:ext cx="3566160" cy="3487739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D27FE-AB56-2C4B-90C2-338B3DB27676}" type="datetimeFigureOut">
              <a:rPr lang="en-US" smtClean="0"/>
              <a:pPr/>
              <a:t>10/31/16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719C7-5CFC-AC46-9A46-F726313046F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4" name="Picture 13" descr="Overlay-HorizontalBridge.jpg"/>
          <p:cNvPicPr>
            <a:picLocks noChangeAspect="1"/>
          </p:cNvPicPr>
          <p:nvPr/>
        </p:nvPicPr>
        <p:blipFill>
          <a:blip r:embed="rId3"/>
          <a:srcRect t="23425" r="61031" b="39764"/>
          <a:stretch>
            <a:fillRect/>
          </a:stretch>
        </p:blipFill>
        <p:spPr>
          <a:xfrm>
            <a:off x="4766048" y="2460812"/>
            <a:ext cx="3563348" cy="98613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</p:pic>
      <p:pic>
        <p:nvPicPr>
          <p:cNvPr id="15" name="Picture 14" descr="Overlay-HorizontalBridge.jpg"/>
          <p:cNvPicPr>
            <a:picLocks noChangeAspect="1"/>
          </p:cNvPicPr>
          <p:nvPr/>
        </p:nvPicPr>
        <p:blipFill>
          <a:blip r:embed="rId3"/>
          <a:srcRect t="23425" r="61031" b="39764"/>
          <a:stretch>
            <a:fillRect/>
          </a:stretch>
        </p:blipFill>
        <p:spPr>
          <a:xfrm>
            <a:off x="780052" y="2460812"/>
            <a:ext cx="3563348" cy="98613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0" y="1372650"/>
            <a:ext cx="9144000" cy="5485350"/>
            <a:chOff x="0" y="1372650"/>
            <a:chExt cx="9144000" cy="5485350"/>
          </a:xfrm>
        </p:grpSpPr>
        <p:pic>
          <p:nvPicPr>
            <p:cNvPr id="7" name="Picture 6" descr="Overlay-Blank.jpg"/>
            <p:cNvPicPr>
              <a:picLocks noChangeAspect="1"/>
            </p:cNvPicPr>
            <p:nvPr userDrawn="1"/>
          </p:nvPicPr>
          <p:blipFill>
            <a:blip r:embed="rId2"/>
            <a:srcRect t="23333"/>
            <a:stretch>
              <a:fillRect/>
            </a:stretch>
          </p:blipFill>
          <p:spPr>
            <a:xfrm>
              <a:off x="0" y="1600200"/>
              <a:ext cx="9144000" cy="5257800"/>
            </a:xfrm>
            <a:prstGeom prst="rect">
              <a:avLst/>
            </a:prstGeom>
          </p:spPr>
        </p:pic>
        <p:pic>
          <p:nvPicPr>
            <p:cNvPr id="8" name="Picture 7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1372650"/>
              <a:ext cx="9144000" cy="26789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D27FE-AB56-2C4B-90C2-338B3DB27676}" type="datetimeFigureOut">
              <a:rPr lang="en-US" smtClean="0"/>
              <a:pPr/>
              <a:t>10/31/16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719C7-5CFC-AC46-9A46-F72631304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verlay-Blan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D27FE-AB56-2C4B-90C2-338B3DB27676}" type="datetimeFigureOut">
              <a:rPr lang="en-US" smtClean="0"/>
              <a:pPr/>
              <a:t>10/31/16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719C7-5CFC-AC46-9A46-F72631304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1"/>
          <p:cNvGrpSpPr/>
          <p:nvPr/>
        </p:nvGrpSpPr>
        <p:grpSpPr>
          <a:xfrm>
            <a:off x="4267200" y="0"/>
            <a:ext cx="4876800" cy="6858000"/>
            <a:chOff x="4267200" y="0"/>
            <a:chExt cx="4876800" cy="6858000"/>
          </a:xfrm>
        </p:grpSpPr>
        <p:pic>
          <p:nvPicPr>
            <p:cNvPr id="9" name="Picture 8" descr="Overlay-Blank.jpg"/>
            <p:cNvPicPr>
              <a:picLocks noChangeAspect="1"/>
            </p:cNvPicPr>
            <p:nvPr userDrawn="1"/>
          </p:nvPicPr>
          <p:blipFill>
            <a:blip r:embed="rId2"/>
            <a:srcRect l="4302" r="46875"/>
            <a:stretch>
              <a:fillRect/>
            </a:stretch>
          </p:blipFill>
          <p:spPr>
            <a:xfrm>
              <a:off x="4495800" y="0"/>
              <a:ext cx="4648200" cy="6858000"/>
            </a:xfrm>
            <a:prstGeom prst="rect">
              <a:avLst/>
            </a:prstGeom>
          </p:spPr>
        </p:pic>
        <p:pic>
          <p:nvPicPr>
            <p:cNvPr id="10" name="Picture 9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H="1">
              <a:off x="4267200" y="0"/>
              <a:ext cx="267891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3612776" cy="1537447"/>
          </a:xfrm>
        </p:spPr>
        <p:txBody>
          <a:bodyPr anchor="b"/>
          <a:lstStyle>
            <a:lvl1pPr algn="ctr">
              <a:lnSpc>
                <a:spcPct val="100000"/>
              </a:lnSpc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5859" y="381001"/>
            <a:ext cx="3813174" cy="5697537"/>
          </a:xfrm>
        </p:spPr>
        <p:txBody>
          <a:bodyPr>
            <a:normAutofit/>
          </a:bodyPr>
          <a:lstStyle>
            <a:lvl1pPr>
              <a:defRPr sz="2400" b="0"/>
            </a:lvl1pPr>
            <a:lvl2pPr>
              <a:defRPr sz="2200" b="0"/>
            </a:lvl2pPr>
            <a:lvl3pPr>
              <a:defRPr sz="2000" b="0"/>
            </a:lvl3pPr>
            <a:lvl4pPr>
              <a:defRPr sz="1800" b="0"/>
            </a:lvl4pPr>
            <a:lvl5pPr>
              <a:defRPr sz="1800" b="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2209801"/>
            <a:ext cx="3612776" cy="3200400"/>
          </a:xfrm>
        </p:spPr>
        <p:txBody>
          <a:bodyPr>
            <a:normAutofit/>
          </a:bodyPr>
          <a:lstStyle>
            <a:lvl1pPr marL="0" indent="0" algn="ctr">
              <a:buNone/>
              <a:defRPr sz="18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D27FE-AB56-2C4B-90C2-338B3DB27676}" type="datetimeFigureOut">
              <a:rPr lang="en-US" smtClean="0"/>
              <a:pPr/>
              <a:t>10/31/16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267200" y="6356350"/>
            <a:ext cx="609600" cy="365125"/>
          </a:xfrm>
        </p:spPr>
        <p:txBody>
          <a:bodyPr/>
          <a:lstStyle>
            <a:lvl1pPr algn="ctr">
              <a:defRPr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fld id="{97C719C7-5CFC-AC46-9A46-F72631304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92162" y="40341"/>
            <a:ext cx="7570787" cy="14119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2162" y="1761565"/>
            <a:ext cx="7570787" cy="4289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51812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fld id="{35ED27FE-AB56-2C4B-90C2-338B3DB27676}" type="datetimeFigureOut">
              <a:rPr lang="en-US" smtClean="0"/>
              <a:pPr/>
              <a:t>10/31/16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67200" y="6356350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fld id="{97C719C7-5CFC-AC46-9A46-F726313046F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2035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defTabSz="914400" rtl="0" eaLnBrk="1" latinLnBrk="0" hangingPunct="1">
        <a:lnSpc>
          <a:spcPts val="6000"/>
        </a:lnSpc>
        <a:spcBef>
          <a:spcPct val="0"/>
        </a:spcBef>
        <a:buNone/>
        <a:defRPr sz="5400" kern="1200">
          <a:solidFill>
            <a:schemeClr val="tx2"/>
          </a:solidFill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400"/>
        </a:spcBef>
        <a:buClr>
          <a:schemeClr val="accent1">
            <a:lumMod val="60000"/>
            <a:lumOff val="40000"/>
          </a:schemeClr>
        </a:buClr>
        <a:buFont typeface="Candara" pitchFamily="34" charset="0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tx2"/>
        </a:buClr>
        <a:buFont typeface="Candara" pitchFamily="34" charset="0"/>
        <a:buChar char="•"/>
        <a:defRPr sz="2600" kern="1200">
          <a:solidFill>
            <a:schemeClr val="tx2"/>
          </a:solidFill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Font typeface="Candara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Clr>
          <a:schemeClr val="tx2"/>
        </a:buClr>
        <a:buFont typeface="Candara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Font typeface="Candara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thinglink.com/scene/845489089368031235" TargetMode="External"/><Relationship Id="rId3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thinglink.com/scene/337948145403035650?buttonSource=userPage" TargetMode="External"/><Relationship Id="rId3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readwritethink.org/parent-afterschool-resources/games-tools/trading-card-creator-a-30181.html" TargetMode="External"/><Relationship Id="rId3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tif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hyperlink" Target="http://www.lite.iwarp.com/strugtech4.html" TargetMode="External"/><Relationship Id="rId3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90926" y="5052425"/>
            <a:ext cx="6005118" cy="1470025"/>
          </a:xfrm>
        </p:spPr>
        <p:txBody>
          <a:bodyPr/>
          <a:lstStyle/>
          <a:p>
            <a:r>
              <a:rPr lang="en-US" sz="4800" dirty="0" smtClean="0">
                <a:latin typeface="+mn-lt"/>
              </a:rPr>
              <a:t>Building Comprehension Across All Three Phases of Reading </a:t>
            </a:r>
            <a:br>
              <a:rPr lang="en-US" sz="4800" dirty="0" smtClean="0">
                <a:latin typeface="+mn-lt"/>
              </a:rPr>
            </a:br>
            <a:r>
              <a:rPr lang="en-US" sz="4800" dirty="0" smtClean="0">
                <a:latin typeface="+mn-lt"/>
              </a:rPr>
              <a:t>(B/D/A)</a:t>
            </a:r>
            <a:r>
              <a:rPr lang="en-US" dirty="0" smtClean="0">
                <a:latin typeface="+mn-lt"/>
              </a:rPr>
              <a:t/>
            </a:r>
            <a:br>
              <a:rPr lang="en-US" dirty="0" smtClean="0">
                <a:latin typeface="+mn-lt"/>
              </a:rPr>
            </a:br>
            <a:r>
              <a:rPr lang="en-US" dirty="0" smtClean="0">
                <a:latin typeface="+mn-lt"/>
              </a:rPr>
              <a:t/>
            </a:r>
            <a:br>
              <a:rPr lang="en-US" dirty="0" smtClean="0">
                <a:latin typeface="+mn-lt"/>
              </a:rPr>
            </a:br>
            <a:r>
              <a:rPr lang="en-US" dirty="0" smtClean="0">
                <a:latin typeface="+mn-lt"/>
              </a:rPr>
              <a:t>EDC 423</a:t>
            </a:r>
            <a:endParaRPr lang="en-US" dirty="0">
              <a:latin typeface="+mn-lt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6-10-26 at 5.12.36 PM.png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220" y="0"/>
            <a:ext cx="6951236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20276" y="504511"/>
            <a:ext cx="2479484" cy="26776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Imagine the </a:t>
            </a:r>
          </a:p>
          <a:p>
            <a:pPr algn="ctr"/>
            <a:r>
              <a:rPr lang="en-US" sz="2800" b="1" dirty="0" smtClean="0"/>
              <a:t>possibilities</a:t>
            </a:r>
            <a:r>
              <a:rPr lang="is-IS" sz="2800" b="1" dirty="0" smtClean="0"/>
              <a:t>…</a:t>
            </a:r>
          </a:p>
          <a:p>
            <a:pPr algn="ctr"/>
            <a:endParaRPr lang="is-IS" sz="2800" b="1" dirty="0"/>
          </a:p>
          <a:p>
            <a:pPr algn="ctr"/>
            <a:r>
              <a:rPr lang="en-US" sz="2800" b="1" dirty="0" smtClean="0"/>
              <a:t>Building Vocabulary </a:t>
            </a:r>
          </a:p>
          <a:p>
            <a:pPr algn="ctr"/>
            <a:r>
              <a:rPr lang="en-US" sz="2800" b="1" dirty="0" smtClean="0"/>
              <a:t>with </a:t>
            </a:r>
            <a:r>
              <a:rPr lang="en-US" sz="2800" b="1" dirty="0" err="1" smtClean="0"/>
              <a:t>Thinglink</a:t>
            </a:r>
            <a:r>
              <a:rPr lang="en-US" sz="2800" b="1" dirty="0" smtClean="0"/>
              <a:t>! </a:t>
            </a:r>
            <a:endParaRPr lang="is-IS" sz="2800" b="1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480692" y="5104674"/>
            <a:ext cx="8419068" cy="1631216"/>
          </a:xfrm>
          <a:prstGeom prst="rect">
            <a:avLst/>
          </a:prstGeom>
          <a:solidFill>
            <a:schemeClr val="accent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Before</a:t>
            </a:r>
            <a:r>
              <a:rPr lang="en-US" sz="2000" b="1" dirty="0" smtClean="0"/>
              <a:t>: ??? </a:t>
            </a:r>
          </a:p>
          <a:p>
            <a:endParaRPr lang="en-US" sz="2000" b="1" dirty="0"/>
          </a:p>
          <a:p>
            <a:r>
              <a:rPr lang="en-US" sz="2000" b="1" dirty="0" smtClean="0">
                <a:solidFill>
                  <a:srgbClr val="FF0000"/>
                </a:solidFill>
              </a:rPr>
              <a:t>During</a:t>
            </a:r>
            <a:r>
              <a:rPr lang="en-US" sz="2000" b="1" dirty="0" smtClean="0"/>
              <a:t>: ???</a:t>
            </a:r>
          </a:p>
          <a:p>
            <a:endParaRPr lang="en-US" sz="2000" b="1" dirty="0"/>
          </a:p>
          <a:p>
            <a:r>
              <a:rPr lang="en-US" sz="2000" b="1" dirty="0" smtClean="0">
                <a:solidFill>
                  <a:srgbClr val="FF0000"/>
                </a:solidFill>
              </a:rPr>
              <a:t>After</a:t>
            </a:r>
            <a:r>
              <a:rPr lang="en-US" sz="2000" b="1" dirty="0" smtClean="0"/>
              <a:t>: ??? 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140629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6-10-26 at 5.19.46 PM.png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5869" y="332601"/>
            <a:ext cx="6093891" cy="451544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80692" y="5104674"/>
            <a:ext cx="8419068" cy="1631216"/>
          </a:xfrm>
          <a:prstGeom prst="rect">
            <a:avLst/>
          </a:prstGeom>
          <a:solidFill>
            <a:schemeClr val="accent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Before</a:t>
            </a:r>
            <a:r>
              <a:rPr lang="en-US" sz="2000" b="1" dirty="0" smtClean="0"/>
              <a:t>: ??? </a:t>
            </a:r>
          </a:p>
          <a:p>
            <a:endParaRPr lang="en-US" sz="2000" b="1" dirty="0"/>
          </a:p>
          <a:p>
            <a:r>
              <a:rPr lang="en-US" sz="2000" b="1" dirty="0" smtClean="0">
                <a:solidFill>
                  <a:srgbClr val="FF0000"/>
                </a:solidFill>
              </a:rPr>
              <a:t>During</a:t>
            </a:r>
            <a:r>
              <a:rPr lang="en-US" sz="2000" b="1" dirty="0" smtClean="0"/>
              <a:t>: ???</a:t>
            </a:r>
          </a:p>
          <a:p>
            <a:endParaRPr lang="en-US" sz="2000" b="1" dirty="0"/>
          </a:p>
          <a:p>
            <a:r>
              <a:rPr lang="en-US" sz="2000" b="1" dirty="0" smtClean="0">
                <a:solidFill>
                  <a:srgbClr val="FF0000"/>
                </a:solidFill>
              </a:rPr>
              <a:t>After</a:t>
            </a:r>
            <a:r>
              <a:rPr lang="en-US" sz="2000" b="1" dirty="0" smtClean="0"/>
              <a:t>: ??? </a:t>
            </a:r>
            <a:endParaRPr lang="en-US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17852" y="582910"/>
            <a:ext cx="2479484" cy="35394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Building Vocabulary </a:t>
            </a:r>
          </a:p>
          <a:p>
            <a:pPr algn="ctr"/>
            <a:r>
              <a:rPr lang="en-US" sz="2800" b="1" dirty="0" smtClean="0"/>
              <a:t>And actively</a:t>
            </a:r>
          </a:p>
          <a:p>
            <a:pPr algn="ctr"/>
            <a:r>
              <a:rPr lang="en-US" sz="2800" b="1" dirty="0" smtClean="0"/>
              <a:t>Engaging students in digital creation</a:t>
            </a:r>
          </a:p>
          <a:p>
            <a:pPr algn="ctr"/>
            <a:r>
              <a:rPr lang="en-US" sz="2800" b="1" dirty="0" smtClean="0"/>
              <a:t>with </a:t>
            </a:r>
            <a:r>
              <a:rPr lang="en-US" sz="2800" b="1" dirty="0" err="1" smtClean="0"/>
              <a:t>Thinglink</a:t>
            </a:r>
            <a:r>
              <a:rPr lang="en-US" sz="2800" b="1" dirty="0" smtClean="0"/>
              <a:t>! </a:t>
            </a:r>
            <a:endParaRPr lang="is-IS" sz="2800" b="1" dirty="0" smtClean="0"/>
          </a:p>
        </p:txBody>
      </p:sp>
    </p:spTree>
    <p:extLst>
      <p:ext uri="{BB962C8B-B14F-4D97-AF65-F5344CB8AC3E}">
        <p14:creationId xmlns:p14="http://schemas.microsoft.com/office/powerpoint/2010/main" val="40468982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6-10-26 at 5.52.0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00" y="38100"/>
            <a:ext cx="7874000" cy="67691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045316" y="1578810"/>
            <a:ext cx="959517" cy="830997"/>
          </a:xfrm>
          <a:prstGeom prst="rect">
            <a:avLst/>
          </a:prstGeom>
          <a:solidFill>
            <a:schemeClr val="accent2">
              <a:lumMod val="9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Book </a:t>
            </a:r>
          </a:p>
          <a:p>
            <a:r>
              <a:rPr lang="en-US" sz="2400" b="1" dirty="0" smtClean="0"/>
              <a:t>Notes</a:t>
            </a:r>
            <a:endParaRPr lang="en-US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752219" y="4674060"/>
            <a:ext cx="1787669" cy="830997"/>
          </a:xfrm>
          <a:prstGeom prst="rect">
            <a:avLst/>
          </a:prstGeom>
          <a:solidFill>
            <a:schemeClr val="accent2">
              <a:lumMod val="9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/>
              <a:t>Drafty Ideas </a:t>
            </a:r>
          </a:p>
          <a:p>
            <a:pPr algn="ctr"/>
            <a:r>
              <a:rPr lang="en-US" sz="2400" b="1" dirty="0" smtClean="0"/>
              <a:t>For MTH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1106605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90926" y="5779584"/>
            <a:ext cx="6005118" cy="1470025"/>
          </a:xfrm>
        </p:spPr>
        <p:txBody>
          <a:bodyPr/>
          <a:lstStyle/>
          <a:p>
            <a:r>
              <a:rPr lang="en-US" sz="4000" dirty="0" smtClean="0">
                <a:latin typeface="+mn-lt"/>
              </a:rPr>
              <a:t>What kind of </a:t>
            </a:r>
            <a:r>
              <a:rPr lang="en-US" sz="4000" b="1" dirty="0" smtClean="0">
                <a:latin typeface="+mn-lt"/>
              </a:rPr>
              <a:t>vocabulary</a:t>
            </a:r>
            <a:r>
              <a:rPr lang="en-US" sz="4000" dirty="0" smtClean="0">
                <a:latin typeface="+mn-lt"/>
              </a:rPr>
              <a:t> activity might you design for your section of </a:t>
            </a:r>
            <a:r>
              <a:rPr lang="en-US" sz="4000" i="1" dirty="0" smtClean="0">
                <a:latin typeface="+mn-lt"/>
              </a:rPr>
              <a:t>Vacation Under the Volcano</a:t>
            </a:r>
            <a:r>
              <a:rPr lang="en-US" sz="4000" dirty="0" smtClean="0">
                <a:latin typeface="+mn-lt"/>
              </a:rPr>
              <a:t>?</a:t>
            </a:r>
            <a:r>
              <a:rPr lang="en-US" sz="5400" dirty="0" smtClean="0">
                <a:latin typeface="+mn-lt"/>
              </a:rPr>
              <a:t/>
            </a:r>
            <a:br>
              <a:rPr lang="en-US" sz="5400" dirty="0" smtClean="0">
                <a:latin typeface="+mn-lt"/>
              </a:rPr>
            </a:br>
            <a:r>
              <a:rPr lang="en-US" sz="5400" dirty="0">
                <a:latin typeface="+mn-lt"/>
              </a:rPr>
              <a:t/>
            </a:r>
            <a:br>
              <a:rPr lang="en-US" sz="5400" dirty="0">
                <a:latin typeface="+mn-lt"/>
              </a:rPr>
            </a:br>
            <a:r>
              <a:rPr lang="en-US" sz="5400" b="1" dirty="0" smtClean="0">
                <a:latin typeface="+mn-lt"/>
              </a:rPr>
              <a:t>ACTIVITY #1</a:t>
            </a:r>
            <a:r>
              <a:rPr lang="en-US" dirty="0" smtClean="0">
                <a:latin typeface="+mn-lt"/>
              </a:rPr>
              <a:t/>
            </a:r>
            <a:br>
              <a:rPr lang="en-US" dirty="0" smtClean="0">
                <a:latin typeface="+mn-lt"/>
              </a:rPr>
            </a:b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744725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90926" y="6140921"/>
            <a:ext cx="6005118" cy="1470025"/>
          </a:xfrm>
        </p:spPr>
        <p:txBody>
          <a:bodyPr/>
          <a:lstStyle/>
          <a:p>
            <a:r>
              <a:rPr lang="en-US" sz="4400" b="1" dirty="0" smtClean="0">
                <a:latin typeface="+mn-lt"/>
              </a:rPr>
              <a:t>Comprehension</a:t>
            </a:r>
            <a:r>
              <a:rPr lang="en-US" sz="4400" dirty="0" smtClean="0">
                <a:latin typeface="+mn-lt"/>
              </a:rPr>
              <a:t> Activities That Deepen Understanding of </a:t>
            </a:r>
            <a:br>
              <a:rPr lang="en-US" sz="4400" dirty="0" smtClean="0">
                <a:latin typeface="+mn-lt"/>
              </a:rPr>
            </a:br>
            <a:r>
              <a:rPr lang="en-US" sz="4400" b="1" dirty="0" smtClean="0">
                <a:latin typeface="+mn-lt"/>
              </a:rPr>
              <a:t>Characters</a:t>
            </a:r>
            <a:r>
              <a:rPr lang="en-US" sz="4400" dirty="0" smtClean="0">
                <a:latin typeface="+mn-lt"/>
              </a:rPr>
              <a:t> &amp; How Change Over Time</a:t>
            </a:r>
            <a:br>
              <a:rPr lang="en-US" sz="4400" dirty="0" smtClean="0">
                <a:latin typeface="+mn-lt"/>
              </a:rPr>
            </a:br>
            <a:r>
              <a:rPr lang="en-US" sz="4400" dirty="0" smtClean="0">
                <a:latin typeface="+mn-lt"/>
              </a:rPr>
              <a:t>(B/D/A)</a:t>
            </a:r>
            <a:r>
              <a:rPr lang="en-US" dirty="0" smtClean="0">
                <a:latin typeface="+mn-lt"/>
              </a:rPr>
              <a:t/>
            </a:r>
            <a:br>
              <a:rPr lang="en-US" dirty="0" smtClean="0">
                <a:latin typeface="+mn-lt"/>
              </a:rPr>
            </a:br>
            <a:r>
              <a:rPr lang="en-US" dirty="0" smtClean="0">
                <a:latin typeface="+mn-lt"/>
              </a:rPr>
              <a:t/>
            </a:r>
            <a:br>
              <a:rPr lang="en-US" dirty="0" smtClean="0">
                <a:latin typeface="+mn-lt"/>
              </a:rPr>
            </a:b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31236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Character Traits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516" y="1595263"/>
            <a:ext cx="8225912" cy="5053017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3600" dirty="0" smtClean="0"/>
              <a:t>Key Ideas &amp; Details (</a:t>
            </a:r>
            <a:r>
              <a:rPr lang="en-US" sz="3600" dirty="0" smtClean="0"/>
              <a:t>CCSS):  (note the staircase of increasingly complex cognitive skills) </a:t>
            </a:r>
          </a:p>
          <a:p>
            <a:pPr marL="0" indent="0">
              <a:buNone/>
            </a:pPr>
            <a:r>
              <a:rPr lang="en-US" sz="3600" dirty="0"/>
              <a:t>How </a:t>
            </a:r>
            <a:r>
              <a:rPr lang="en-US" sz="3600" dirty="0" smtClean="0"/>
              <a:t>do characters change &amp; grow in the story? </a:t>
            </a:r>
            <a:endParaRPr lang="en-US" sz="3600" dirty="0" smtClean="0"/>
          </a:p>
          <a:p>
            <a:r>
              <a:rPr lang="en-US" sz="2400" b="1" dirty="0" smtClean="0"/>
              <a:t>RL-Gr. K-2 </a:t>
            </a:r>
            <a:r>
              <a:rPr lang="en-US" sz="2400" dirty="0" smtClean="0"/>
              <a:t>With support (K), </a:t>
            </a:r>
            <a:r>
              <a:rPr lang="en-US" sz="2400" b="1" dirty="0" smtClean="0"/>
              <a:t>Describe characters </a:t>
            </a:r>
            <a:r>
              <a:rPr lang="en-US" sz="2400" dirty="0" smtClean="0"/>
              <a:t>in story (Gr. 1) and how they respond to major events and challenges (Gr. 2)</a:t>
            </a:r>
          </a:p>
          <a:p>
            <a:r>
              <a:rPr lang="en-US" sz="2400" b="1" dirty="0" smtClean="0"/>
              <a:t>RL-Gr. 3.3 </a:t>
            </a:r>
            <a:r>
              <a:rPr lang="en-US" sz="2400" dirty="0" smtClean="0"/>
              <a:t>Describe characters (</a:t>
            </a:r>
            <a:r>
              <a:rPr lang="en-US" sz="2400" dirty="0" err="1" smtClean="0"/>
              <a:t>e.g</a:t>
            </a:r>
            <a:r>
              <a:rPr lang="en-US" sz="2400" dirty="0" smtClean="0"/>
              <a:t> their traits, motivations, feelings, and </a:t>
            </a:r>
            <a:r>
              <a:rPr lang="en-US" sz="2400" b="1" dirty="0" smtClean="0"/>
              <a:t>explain how actions </a:t>
            </a:r>
            <a:r>
              <a:rPr lang="en-US" sz="2400" dirty="0" smtClean="0"/>
              <a:t>contribute to events</a:t>
            </a:r>
          </a:p>
          <a:p>
            <a:r>
              <a:rPr lang="en-US" sz="2400" b="1" dirty="0" smtClean="0"/>
              <a:t>RL-Gr. 4.3 Describe</a:t>
            </a:r>
            <a:r>
              <a:rPr lang="en-US" sz="2400" dirty="0" smtClean="0"/>
              <a:t> characters in depth, drawing on details in text (characters </a:t>
            </a:r>
            <a:r>
              <a:rPr lang="en-US" sz="2400" b="1" dirty="0" smtClean="0"/>
              <a:t>thoughts, words, and actions</a:t>
            </a:r>
            <a:r>
              <a:rPr lang="en-US" sz="2400" dirty="0" smtClean="0"/>
              <a:t>) </a:t>
            </a:r>
          </a:p>
          <a:p>
            <a:r>
              <a:rPr lang="en-US" sz="2400" b="1" dirty="0" smtClean="0"/>
              <a:t>RL-Gr. 5.3 Compare/contrast two or more characters</a:t>
            </a:r>
            <a:r>
              <a:rPr lang="en-US" sz="2400" dirty="0" smtClean="0"/>
              <a:t>, drawing on specific details in text (how they interact) </a:t>
            </a:r>
          </a:p>
          <a:p>
            <a:pPr marL="63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20141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0338" y="40341"/>
            <a:ext cx="8206172" cy="1411941"/>
          </a:xfrm>
        </p:spPr>
        <p:txBody>
          <a:bodyPr/>
          <a:lstStyle/>
          <a:p>
            <a:r>
              <a:rPr lang="en-US" dirty="0" smtClean="0"/>
              <a:t>Character Traits</a:t>
            </a:r>
            <a:br>
              <a:rPr lang="en-US" dirty="0" smtClean="0"/>
            </a:br>
            <a:r>
              <a:rPr lang="en-US" sz="3200" dirty="0" smtClean="0"/>
              <a:t>(use graphic organizers to scaffold reasoning)</a:t>
            </a:r>
            <a:endParaRPr lang="en-US" sz="3200" dirty="0"/>
          </a:p>
        </p:txBody>
      </p:sp>
      <p:pic>
        <p:nvPicPr>
          <p:cNvPr id="5" name="Picture 4" descr="Screen Shot 2016-10-31 at 2.25.04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23"/>
          <a:stretch/>
        </p:blipFill>
        <p:spPr>
          <a:xfrm>
            <a:off x="1955800" y="1724789"/>
            <a:ext cx="5211305" cy="4929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1960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Character Traits Activity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037" y="1591177"/>
            <a:ext cx="8225912" cy="136823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4600" dirty="0" smtClean="0"/>
              <a:t>Key Ideas &amp; Details (</a:t>
            </a:r>
            <a:r>
              <a:rPr lang="en-US" sz="4600" dirty="0" smtClean="0"/>
              <a:t>CCSS):  </a:t>
            </a:r>
            <a:endParaRPr lang="en-US" sz="4600" dirty="0" smtClean="0"/>
          </a:p>
          <a:p>
            <a:pPr marL="0" indent="0">
              <a:buNone/>
            </a:pPr>
            <a:r>
              <a:rPr lang="en-US" sz="3800" dirty="0" smtClean="0"/>
              <a:t>How </a:t>
            </a:r>
            <a:r>
              <a:rPr lang="en-US" sz="3800" dirty="0" smtClean="0"/>
              <a:t>would you describe Annie? </a:t>
            </a:r>
            <a:endParaRPr lang="en-US" sz="2400" dirty="0"/>
          </a:p>
          <a:p>
            <a:pPr marL="6350" indent="0">
              <a:buNone/>
            </a:pP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262953" y="3027709"/>
            <a:ext cx="5709566" cy="273639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ts val="2400"/>
              </a:spcBef>
              <a:buClr>
                <a:schemeClr val="accent1">
                  <a:lumMod val="60000"/>
                  <a:lumOff val="40000"/>
                </a:schemeClr>
              </a:buClr>
              <a:buFont typeface="Candara" pitchFamily="34" charset="0"/>
              <a:buChar char="•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336550" algn="l" defTabSz="914400" rtl="0" eaLnBrk="1" latinLnBrk="0" hangingPunct="1">
              <a:spcBef>
                <a:spcPts val="600"/>
              </a:spcBef>
              <a:buClr>
                <a:schemeClr val="tx2"/>
              </a:buClr>
              <a:buFont typeface="Candara" pitchFamily="34" charset="0"/>
              <a:buChar char="•"/>
              <a:defRPr sz="2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035050" indent="-349250" algn="l" defTabSz="914400" rtl="0" eaLnBrk="1" latinLnBrk="0" hangingPunct="1">
              <a:spcBef>
                <a:spcPts val="600"/>
              </a:spcBef>
              <a:buClr>
                <a:schemeClr val="accent1">
                  <a:lumMod val="60000"/>
                  <a:lumOff val="40000"/>
                </a:schemeClr>
              </a:buClr>
              <a:buFont typeface="Candara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-336550" algn="l" defTabSz="914400" rtl="0" eaLnBrk="1" latinLnBrk="0" hangingPunct="1">
              <a:spcBef>
                <a:spcPts val="600"/>
              </a:spcBef>
              <a:buClr>
                <a:schemeClr val="tx2"/>
              </a:buClr>
              <a:buFont typeface="Candara" pitchFamily="34" charset="0"/>
              <a:buChar char="•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720850" indent="-349250" algn="l" defTabSz="914400" rtl="0" eaLnBrk="1" latinLnBrk="0" hangingPunct="1">
              <a:spcBef>
                <a:spcPts val="600"/>
              </a:spcBef>
              <a:buClr>
                <a:schemeClr val="accent1">
                  <a:lumMod val="60000"/>
                  <a:lumOff val="40000"/>
                </a:schemeClr>
              </a:buClr>
              <a:buFont typeface="Candara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100" b="1" dirty="0" smtClean="0"/>
              <a:t>Annie (p. 12-13) </a:t>
            </a:r>
          </a:p>
          <a:p>
            <a:pPr lvl="1"/>
            <a:r>
              <a:rPr lang="en-US" sz="3100" b="1" u="sng" dirty="0" smtClean="0">
                <a:solidFill>
                  <a:srgbClr val="FF0000"/>
                </a:solidFill>
              </a:rPr>
              <a:t>Words</a:t>
            </a:r>
            <a:r>
              <a:rPr lang="en-US" sz="3100" dirty="0" smtClean="0"/>
              <a:t>: “Something feels wrong about this place. I really think we should go home.”  </a:t>
            </a:r>
          </a:p>
          <a:p>
            <a:pPr lvl="1"/>
            <a:r>
              <a:rPr lang="en-US" sz="3100" b="1" u="sng" dirty="0" smtClean="0">
                <a:solidFill>
                  <a:srgbClr val="FF0000"/>
                </a:solidFill>
              </a:rPr>
              <a:t>Actions</a:t>
            </a:r>
            <a:r>
              <a:rPr lang="en-US" sz="3100" dirty="0" smtClean="0"/>
              <a:t>: Annie shivered</a:t>
            </a:r>
            <a:r>
              <a:rPr lang="is-IS" sz="3100" dirty="0" smtClean="0"/>
              <a:t>…</a:t>
            </a:r>
            <a:r>
              <a:rPr lang="en-US" sz="3100" dirty="0" smtClean="0"/>
              <a:t> Annie just stared down at Jack (who went down the rope ladder)</a:t>
            </a:r>
            <a:r>
              <a:rPr lang="is-IS" sz="3100" dirty="0" smtClean="0"/>
              <a:t>…</a:t>
            </a:r>
            <a:r>
              <a:rPr lang="en-US" sz="3100" dirty="0" smtClean="0"/>
              <a:t>  Annie still didn’t move.</a:t>
            </a:r>
          </a:p>
          <a:p>
            <a:pPr lvl="1"/>
            <a:r>
              <a:rPr lang="en-US" sz="3100" b="1" u="sng" dirty="0" smtClean="0">
                <a:solidFill>
                  <a:srgbClr val="FF0000"/>
                </a:solidFill>
              </a:rPr>
              <a:t>Thoughts</a:t>
            </a:r>
            <a:r>
              <a:rPr lang="en-US" sz="3100" dirty="0" smtClean="0"/>
              <a:t>: (none for now)  </a:t>
            </a:r>
          </a:p>
          <a:p>
            <a:pPr marL="6350" indent="0">
              <a:buFont typeface="Candara" pitchFamily="34" charset="0"/>
              <a:buNone/>
            </a:pPr>
            <a:endParaRPr lang="en-US" dirty="0" smtClean="0"/>
          </a:p>
          <a:p>
            <a:pPr marL="6350" indent="0">
              <a:buFont typeface="Candara" pitchFamily="34" charset="0"/>
              <a:buNone/>
            </a:pP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490554" y="3027709"/>
            <a:ext cx="2528023" cy="273639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400"/>
              </a:spcBef>
              <a:buClr>
                <a:schemeClr val="accent1">
                  <a:lumMod val="60000"/>
                  <a:lumOff val="40000"/>
                </a:schemeClr>
              </a:buClr>
              <a:buFont typeface="Candara" pitchFamily="34" charset="0"/>
              <a:buChar char="•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336550" algn="l" defTabSz="914400" rtl="0" eaLnBrk="1" latinLnBrk="0" hangingPunct="1">
              <a:spcBef>
                <a:spcPts val="600"/>
              </a:spcBef>
              <a:buClr>
                <a:schemeClr val="tx2"/>
              </a:buClr>
              <a:buFont typeface="Candara" pitchFamily="34" charset="0"/>
              <a:buChar char="•"/>
              <a:defRPr sz="2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035050" indent="-349250" algn="l" defTabSz="914400" rtl="0" eaLnBrk="1" latinLnBrk="0" hangingPunct="1">
              <a:spcBef>
                <a:spcPts val="600"/>
              </a:spcBef>
              <a:buClr>
                <a:schemeClr val="accent1">
                  <a:lumMod val="60000"/>
                  <a:lumOff val="40000"/>
                </a:schemeClr>
              </a:buClr>
              <a:buFont typeface="Candara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-336550" algn="l" defTabSz="914400" rtl="0" eaLnBrk="1" latinLnBrk="0" hangingPunct="1">
              <a:spcBef>
                <a:spcPts val="600"/>
              </a:spcBef>
              <a:buClr>
                <a:schemeClr val="tx2"/>
              </a:buClr>
              <a:buFont typeface="Candara" pitchFamily="34" charset="0"/>
              <a:buChar char="•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720850" indent="-349250" algn="l" defTabSz="914400" rtl="0" eaLnBrk="1" latinLnBrk="0" hangingPunct="1">
              <a:spcBef>
                <a:spcPts val="600"/>
              </a:spcBef>
              <a:buClr>
                <a:schemeClr val="accent1">
                  <a:lumMod val="60000"/>
                  <a:lumOff val="40000"/>
                </a:schemeClr>
              </a:buClr>
              <a:buFont typeface="Candara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0">
              <a:buFont typeface="Candara" pitchFamily="34" charset="0"/>
              <a:buNone/>
            </a:pPr>
            <a:endParaRPr lang="en-US" b="1" dirty="0" smtClean="0"/>
          </a:p>
          <a:p>
            <a:pPr marL="6350" indent="0">
              <a:buFont typeface="Candara" pitchFamily="34" charset="0"/>
              <a:buNone/>
            </a:pPr>
            <a:r>
              <a:rPr lang="en-US" b="1" dirty="0" smtClean="0"/>
              <a:t>Trait?  </a:t>
            </a:r>
            <a:r>
              <a:rPr lang="en-US" sz="2000" dirty="0" smtClean="0"/>
              <a:t>(Choose one and explain) </a:t>
            </a:r>
            <a:endParaRPr lang="en-US" dirty="0" smtClean="0"/>
          </a:p>
          <a:p>
            <a:pPr marL="6350" indent="0">
              <a:buFont typeface="Candara" pitchFamily="34" charset="0"/>
              <a:buNone/>
            </a:pP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37433" y="6116050"/>
            <a:ext cx="8781145" cy="400110"/>
          </a:xfrm>
          <a:prstGeom prst="rect">
            <a:avLst/>
          </a:prstGeom>
          <a:solidFill>
            <a:srgbClr val="BFDCD0"/>
          </a:solidFill>
        </p:spPr>
        <p:txBody>
          <a:bodyPr wrap="none" rtlCol="0">
            <a:spAutoFit/>
          </a:bodyPr>
          <a:lstStyle/>
          <a:p>
            <a:r>
              <a:rPr lang="en-US" sz="2000" dirty="0"/>
              <a:t>What about Jack?  Same or different trait?  </a:t>
            </a:r>
            <a:r>
              <a:rPr lang="en-US" sz="2000" dirty="0" smtClean="0"/>
              <a:t>What evidence does the author give?  </a:t>
            </a:r>
            <a:endParaRPr lang="en-US" sz="2000" dirty="0"/>
          </a:p>
        </p:txBody>
      </p:sp>
      <p:cxnSp>
        <p:nvCxnSpPr>
          <p:cNvPr id="8" name="Straight Connector 7"/>
          <p:cNvCxnSpPr>
            <a:stCxn id="4" idx="3"/>
            <a:endCxn id="5" idx="1"/>
          </p:cNvCxnSpPr>
          <p:nvPr/>
        </p:nvCxnSpPr>
        <p:spPr>
          <a:xfrm>
            <a:off x="5972519" y="4395908"/>
            <a:ext cx="51803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 rot="20456357">
            <a:off x="6639168" y="2543918"/>
            <a:ext cx="2410621" cy="83099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Build </a:t>
            </a:r>
          </a:p>
          <a:p>
            <a:pPr algn="ctr"/>
            <a:r>
              <a:rPr lang="en-US" sz="2400" b="1" dirty="0" smtClean="0"/>
              <a:t>Vocabulary too! 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8850843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Character Traits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3309012" y="2684236"/>
            <a:ext cx="5709566" cy="273639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400"/>
              </a:spcBef>
              <a:buClr>
                <a:schemeClr val="accent1">
                  <a:lumMod val="60000"/>
                  <a:lumOff val="40000"/>
                </a:schemeClr>
              </a:buClr>
              <a:buFont typeface="Candara" pitchFamily="34" charset="0"/>
              <a:buChar char="•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336550" algn="l" defTabSz="914400" rtl="0" eaLnBrk="1" latinLnBrk="0" hangingPunct="1">
              <a:spcBef>
                <a:spcPts val="600"/>
              </a:spcBef>
              <a:buClr>
                <a:schemeClr val="tx2"/>
              </a:buClr>
              <a:buFont typeface="Candara" pitchFamily="34" charset="0"/>
              <a:buChar char="•"/>
              <a:defRPr sz="2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035050" indent="-349250" algn="l" defTabSz="914400" rtl="0" eaLnBrk="1" latinLnBrk="0" hangingPunct="1">
              <a:spcBef>
                <a:spcPts val="600"/>
              </a:spcBef>
              <a:buClr>
                <a:schemeClr val="accent1">
                  <a:lumMod val="60000"/>
                  <a:lumOff val="40000"/>
                </a:schemeClr>
              </a:buClr>
              <a:buFont typeface="Candara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-336550" algn="l" defTabSz="914400" rtl="0" eaLnBrk="1" latinLnBrk="0" hangingPunct="1">
              <a:spcBef>
                <a:spcPts val="600"/>
              </a:spcBef>
              <a:buClr>
                <a:schemeClr val="tx2"/>
              </a:buClr>
              <a:buFont typeface="Candara" pitchFamily="34" charset="0"/>
              <a:buChar char="•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720850" indent="-349250" algn="l" defTabSz="914400" rtl="0" eaLnBrk="1" latinLnBrk="0" hangingPunct="1">
              <a:spcBef>
                <a:spcPts val="600"/>
              </a:spcBef>
              <a:buClr>
                <a:schemeClr val="accent1">
                  <a:lumMod val="60000"/>
                  <a:lumOff val="40000"/>
                </a:schemeClr>
              </a:buClr>
              <a:buFont typeface="Candara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100" b="1" dirty="0" smtClean="0"/>
              <a:t>Jack (p. 12-13) </a:t>
            </a:r>
          </a:p>
          <a:p>
            <a:pPr lvl="1"/>
            <a:r>
              <a:rPr lang="en-US" sz="3100" b="1" u="sng" dirty="0" smtClean="0">
                <a:solidFill>
                  <a:srgbClr val="FF0000"/>
                </a:solidFill>
              </a:rPr>
              <a:t>Words</a:t>
            </a:r>
            <a:r>
              <a:rPr lang="en-US" sz="3100" dirty="0" smtClean="0"/>
              <a:t>: XXX</a:t>
            </a:r>
          </a:p>
          <a:p>
            <a:pPr lvl="1"/>
            <a:r>
              <a:rPr lang="en-US" sz="3100" b="1" u="sng" dirty="0" smtClean="0">
                <a:solidFill>
                  <a:srgbClr val="FF0000"/>
                </a:solidFill>
              </a:rPr>
              <a:t>Actions</a:t>
            </a:r>
            <a:r>
              <a:rPr lang="en-US" sz="3100" dirty="0" smtClean="0"/>
              <a:t>: YYY</a:t>
            </a:r>
          </a:p>
          <a:p>
            <a:pPr lvl="1"/>
            <a:r>
              <a:rPr lang="en-US" sz="3100" b="1" u="sng" dirty="0" smtClean="0">
                <a:solidFill>
                  <a:srgbClr val="FF0000"/>
                </a:solidFill>
              </a:rPr>
              <a:t>Thoughts</a:t>
            </a:r>
            <a:r>
              <a:rPr lang="en-US" sz="3100" dirty="0" smtClean="0"/>
              <a:t>: ZZZ</a:t>
            </a:r>
          </a:p>
          <a:p>
            <a:pPr marL="6350" indent="0">
              <a:buFont typeface="Candara" pitchFamily="34" charset="0"/>
              <a:buNone/>
            </a:pPr>
            <a:endParaRPr lang="en-US" dirty="0" smtClean="0"/>
          </a:p>
          <a:p>
            <a:pPr marL="6350" indent="0">
              <a:buFont typeface="Candara" pitchFamily="34" charset="0"/>
              <a:buNone/>
            </a:pP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06077" y="2698429"/>
            <a:ext cx="2528023" cy="273639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400"/>
              </a:spcBef>
              <a:buClr>
                <a:schemeClr val="accent1">
                  <a:lumMod val="60000"/>
                  <a:lumOff val="40000"/>
                </a:schemeClr>
              </a:buClr>
              <a:buFont typeface="Candara" pitchFamily="34" charset="0"/>
              <a:buChar char="•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336550" algn="l" defTabSz="914400" rtl="0" eaLnBrk="1" latinLnBrk="0" hangingPunct="1">
              <a:spcBef>
                <a:spcPts val="600"/>
              </a:spcBef>
              <a:buClr>
                <a:schemeClr val="tx2"/>
              </a:buClr>
              <a:buFont typeface="Candara" pitchFamily="34" charset="0"/>
              <a:buChar char="•"/>
              <a:defRPr sz="2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035050" indent="-349250" algn="l" defTabSz="914400" rtl="0" eaLnBrk="1" latinLnBrk="0" hangingPunct="1">
              <a:spcBef>
                <a:spcPts val="600"/>
              </a:spcBef>
              <a:buClr>
                <a:schemeClr val="accent1">
                  <a:lumMod val="60000"/>
                  <a:lumOff val="40000"/>
                </a:schemeClr>
              </a:buClr>
              <a:buFont typeface="Candara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-336550" algn="l" defTabSz="914400" rtl="0" eaLnBrk="1" latinLnBrk="0" hangingPunct="1">
              <a:spcBef>
                <a:spcPts val="600"/>
              </a:spcBef>
              <a:buClr>
                <a:schemeClr val="tx2"/>
              </a:buClr>
              <a:buFont typeface="Candara" pitchFamily="34" charset="0"/>
              <a:buChar char="•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720850" indent="-349250" algn="l" defTabSz="914400" rtl="0" eaLnBrk="1" latinLnBrk="0" hangingPunct="1">
              <a:spcBef>
                <a:spcPts val="600"/>
              </a:spcBef>
              <a:buClr>
                <a:schemeClr val="accent1">
                  <a:lumMod val="60000"/>
                  <a:lumOff val="40000"/>
                </a:schemeClr>
              </a:buClr>
              <a:buFont typeface="Candara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0">
              <a:buFont typeface="Candara" pitchFamily="34" charset="0"/>
              <a:buNone/>
            </a:pPr>
            <a:r>
              <a:rPr lang="en-US" b="1" dirty="0" smtClean="0"/>
              <a:t>Trait?  </a:t>
            </a:r>
            <a:r>
              <a:rPr lang="en-US" sz="2000" dirty="0" smtClean="0"/>
              <a:t>(Choose one and explain) </a:t>
            </a:r>
            <a:endParaRPr lang="en-US" dirty="0" smtClean="0"/>
          </a:p>
          <a:p>
            <a:pPr marL="6350" indent="0">
              <a:buFont typeface="Candara" pitchFamily="34" charset="0"/>
              <a:buNone/>
            </a:pP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06077" y="1694315"/>
            <a:ext cx="8781145" cy="707886"/>
          </a:xfrm>
          <a:prstGeom prst="rect">
            <a:avLst/>
          </a:prstGeom>
          <a:solidFill>
            <a:srgbClr val="BFDCD0"/>
          </a:solidFill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DURING: </a:t>
            </a:r>
          </a:p>
          <a:p>
            <a:r>
              <a:rPr lang="en-US" sz="2000" dirty="0" smtClean="0"/>
              <a:t>What </a:t>
            </a:r>
            <a:r>
              <a:rPr lang="en-US" sz="2000" dirty="0"/>
              <a:t>about Jack?  Same or different trait?  </a:t>
            </a:r>
            <a:r>
              <a:rPr lang="en-US" sz="2000" dirty="0" smtClean="0"/>
              <a:t>What evidence does the author give?  </a:t>
            </a:r>
            <a:endParaRPr lang="en-US" sz="2000" dirty="0"/>
          </a:p>
        </p:txBody>
      </p:sp>
      <p:cxnSp>
        <p:nvCxnSpPr>
          <p:cNvPr id="8" name="Straight Connector 7"/>
          <p:cNvCxnSpPr>
            <a:stCxn id="4" idx="1"/>
            <a:endCxn id="5" idx="3"/>
          </p:cNvCxnSpPr>
          <p:nvPr/>
        </p:nvCxnSpPr>
        <p:spPr>
          <a:xfrm flipH="1">
            <a:off x="2734100" y="4052435"/>
            <a:ext cx="574912" cy="1419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55220" y="5735333"/>
            <a:ext cx="8672441" cy="1015663"/>
          </a:xfrm>
          <a:prstGeom prst="rect">
            <a:avLst/>
          </a:prstGeom>
          <a:solidFill>
            <a:srgbClr val="BFDCD0"/>
          </a:solidFill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AFTER:  </a:t>
            </a:r>
            <a:r>
              <a:rPr lang="en-US" sz="2000" dirty="0" smtClean="0"/>
              <a:t>Compare how Jack and Annie are feeling at this point in the story.  Use </a:t>
            </a:r>
          </a:p>
          <a:p>
            <a:r>
              <a:rPr lang="en-US" sz="2000" dirty="0"/>
              <a:t>a</a:t>
            </a:r>
            <a:r>
              <a:rPr lang="en-US" sz="2000" dirty="0" smtClean="0"/>
              <a:t>t least two adjectives from the Character Traits list and give evidence to </a:t>
            </a:r>
            <a:br>
              <a:rPr lang="en-US" sz="2000" dirty="0" smtClean="0"/>
            </a:br>
            <a:r>
              <a:rPr lang="en-US" sz="2000" dirty="0" smtClean="0"/>
              <a:t>support your reasoning.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919623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520" y="-38059"/>
            <a:ext cx="8877480" cy="1411941"/>
          </a:xfrm>
        </p:spPr>
        <p:txBody>
          <a:bodyPr/>
          <a:lstStyle/>
          <a:p>
            <a:r>
              <a:rPr lang="en-US" sz="4400" dirty="0" smtClean="0"/>
              <a:t>MANY other scaffolds to scaffold thinking about characters (see wiki)</a:t>
            </a:r>
            <a:endParaRPr lang="en-US" sz="4400" dirty="0"/>
          </a:p>
        </p:txBody>
      </p:sp>
      <p:pic>
        <p:nvPicPr>
          <p:cNvPr id="4" name="Picture 3" descr="Screen Shot 2016-10-31 at 2.31.0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520" y="1452282"/>
            <a:ext cx="4357117" cy="5405718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5" name="Picture 4" descr="Screen Shot 2016-10-31 at 2.31.36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1885" y="1452282"/>
            <a:ext cx="5175875" cy="359587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 descr="IMG_6995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97" t="4635" r="43063" b="5081"/>
          <a:stretch/>
        </p:blipFill>
        <p:spPr>
          <a:xfrm rot="5585928">
            <a:off x="3937991" y="1591492"/>
            <a:ext cx="3935546" cy="619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3638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035" y="-20714"/>
            <a:ext cx="8573071" cy="1411941"/>
          </a:xfrm>
        </p:spPr>
        <p:txBody>
          <a:bodyPr/>
          <a:lstStyle/>
          <a:p>
            <a:r>
              <a:rPr lang="en-US" dirty="0" smtClean="0"/>
              <a:t>Objectives </a:t>
            </a:r>
            <a:br>
              <a:rPr lang="en-US" dirty="0" smtClean="0"/>
            </a:br>
            <a:r>
              <a:rPr lang="en-US" sz="3600" dirty="0" smtClean="0"/>
              <a:t>Linking WHAT to teach to HOW to teach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3222" y="1913265"/>
            <a:ext cx="7809727" cy="4864290"/>
          </a:xfrm>
        </p:spPr>
        <p:txBody>
          <a:bodyPr>
            <a:normAutofit/>
          </a:bodyPr>
          <a:lstStyle/>
          <a:p>
            <a:pPr lvl="1"/>
            <a:r>
              <a:rPr lang="en-US" dirty="0" smtClean="0"/>
              <a:t>Consider (and eventually apply/design) activities that span all three phases of reading while building </a:t>
            </a:r>
            <a:r>
              <a:rPr lang="en-US" b="1" dirty="0" smtClean="0"/>
              <a:t>comprehension</a:t>
            </a:r>
            <a:r>
              <a:rPr lang="en-US" dirty="0" smtClean="0"/>
              <a:t> &amp; </a:t>
            </a:r>
            <a:r>
              <a:rPr lang="en-US" b="1" dirty="0" smtClean="0"/>
              <a:t>digital literacy </a:t>
            </a:r>
            <a:r>
              <a:rPr lang="en-US" dirty="0" smtClean="0"/>
              <a:t>skills through: </a:t>
            </a:r>
          </a:p>
          <a:p>
            <a:pPr lvl="2"/>
            <a:r>
              <a:rPr lang="en-US" b="1" dirty="0" smtClean="0"/>
              <a:t>Vocabulary</a:t>
            </a:r>
            <a:r>
              <a:rPr lang="en-US" dirty="0" smtClean="0"/>
              <a:t> activities</a:t>
            </a:r>
          </a:p>
          <a:p>
            <a:pPr lvl="2"/>
            <a:r>
              <a:rPr lang="en-US" b="1" dirty="0" smtClean="0"/>
              <a:t>Fluency</a:t>
            </a:r>
            <a:r>
              <a:rPr lang="en-US" dirty="0" smtClean="0"/>
              <a:t> activities </a:t>
            </a:r>
          </a:p>
          <a:p>
            <a:pPr lvl="2"/>
            <a:r>
              <a:rPr lang="en-US" b="1" dirty="0" smtClean="0"/>
              <a:t>Characterization</a:t>
            </a:r>
            <a:r>
              <a:rPr lang="en-US" dirty="0" smtClean="0"/>
              <a:t> activities </a:t>
            </a:r>
          </a:p>
          <a:p>
            <a:pPr lvl="2"/>
            <a:r>
              <a:rPr lang="en-US" b="1" dirty="0" smtClean="0"/>
              <a:t>Predicting, </a:t>
            </a:r>
            <a:r>
              <a:rPr lang="en-US" b="1" dirty="0" err="1" smtClean="0"/>
              <a:t>Inferencing</a:t>
            </a:r>
            <a:r>
              <a:rPr lang="en-US" b="1" dirty="0" smtClean="0"/>
              <a:t>, and Analyzing </a:t>
            </a:r>
            <a:r>
              <a:rPr lang="en-US" dirty="0" smtClean="0"/>
              <a:t>activities</a:t>
            </a:r>
          </a:p>
          <a:p>
            <a:pPr marL="336550" lvl="1" indent="0">
              <a:buNone/>
            </a:pPr>
            <a:r>
              <a:rPr lang="en-US" dirty="0" smtClean="0"/>
              <a:t>How build these skills while also tapping into DURING and AFTER comprehension strategies?   </a:t>
            </a:r>
          </a:p>
          <a:p>
            <a:pPr lvl="2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520" y="40341"/>
            <a:ext cx="8481619" cy="1411941"/>
          </a:xfrm>
        </p:spPr>
        <p:txBody>
          <a:bodyPr/>
          <a:lstStyle/>
          <a:p>
            <a:r>
              <a:rPr lang="en-US" sz="4400" dirty="0" smtClean="0"/>
              <a:t>Digital Character Trading Cards to Foster Creativity and Motivation</a:t>
            </a:r>
            <a:endParaRPr lang="en-US" sz="4400" dirty="0"/>
          </a:p>
        </p:txBody>
      </p:sp>
      <p:pic>
        <p:nvPicPr>
          <p:cNvPr id="4" name="Picture 3" descr="Screen Shot 2016-10-31 at 2.47.34 PM.png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4214" y="1768958"/>
            <a:ext cx="6638405" cy="479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8786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90926" y="5779584"/>
            <a:ext cx="6005118" cy="1470025"/>
          </a:xfrm>
        </p:spPr>
        <p:txBody>
          <a:bodyPr/>
          <a:lstStyle/>
          <a:p>
            <a:r>
              <a:rPr lang="en-US" sz="4000" dirty="0" smtClean="0">
                <a:latin typeface="+mn-lt"/>
              </a:rPr>
              <a:t>What kind of </a:t>
            </a:r>
            <a:r>
              <a:rPr lang="en-US" sz="4000" b="1" dirty="0" smtClean="0">
                <a:latin typeface="+mn-lt"/>
              </a:rPr>
              <a:t>character traits </a:t>
            </a:r>
            <a:r>
              <a:rPr lang="en-US" sz="4000" dirty="0" smtClean="0">
                <a:latin typeface="+mn-lt"/>
              </a:rPr>
              <a:t>activity might you design for your section of </a:t>
            </a:r>
            <a:r>
              <a:rPr lang="en-US" sz="4000" i="1" dirty="0" smtClean="0">
                <a:latin typeface="+mn-lt"/>
              </a:rPr>
              <a:t>Vacation Under the Volcano</a:t>
            </a:r>
            <a:r>
              <a:rPr lang="en-US" sz="4000" dirty="0" smtClean="0">
                <a:latin typeface="+mn-lt"/>
              </a:rPr>
              <a:t>?</a:t>
            </a:r>
            <a:r>
              <a:rPr lang="en-US" sz="5400" dirty="0" smtClean="0">
                <a:latin typeface="+mn-lt"/>
              </a:rPr>
              <a:t/>
            </a:r>
            <a:br>
              <a:rPr lang="en-US" sz="5400" dirty="0" smtClean="0">
                <a:latin typeface="+mn-lt"/>
              </a:rPr>
            </a:br>
            <a:r>
              <a:rPr lang="en-US" sz="5400" dirty="0">
                <a:latin typeface="+mn-lt"/>
              </a:rPr>
              <a:t/>
            </a:r>
            <a:br>
              <a:rPr lang="en-US" sz="5400" dirty="0">
                <a:latin typeface="+mn-lt"/>
              </a:rPr>
            </a:br>
            <a:r>
              <a:rPr lang="en-US" sz="5400" b="1" dirty="0" smtClean="0">
                <a:latin typeface="+mn-lt"/>
              </a:rPr>
              <a:t>ACTIVITY #2</a:t>
            </a:r>
            <a:r>
              <a:rPr lang="en-US" dirty="0" smtClean="0">
                <a:latin typeface="+mn-lt"/>
              </a:rPr>
              <a:t/>
            </a:r>
            <a:br>
              <a:rPr lang="en-US" dirty="0" smtClean="0">
                <a:latin typeface="+mn-lt"/>
              </a:rPr>
            </a:b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788995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90926" y="6909239"/>
            <a:ext cx="6005118" cy="1470025"/>
          </a:xfrm>
        </p:spPr>
        <p:txBody>
          <a:bodyPr/>
          <a:lstStyle/>
          <a:p>
            <a:r>
              <a:rPr lang="en-US" sz="4400" b="1" dirty="0" smtClean="0">
                <a:latin typeface="+mn-lt"/>
              </a:rPr>
              <a:t>Comprehension</a:t>
            </a:r>
            <a:r>
              <a:rPr lang="en-US" sz="4400" dirty="0" smtClean="0">
                <a:latin typeface="+mn-lt"/>
              </a:rPr>
              <a:t> Activities That Deepen Understanding of </a:t>
            </a:r>
            <a:br>
              <a:rPr lang="en-US" sz="4400" dirty="0" smtClean="0">
                <a:latin typeface="+mn-lt"/>
              </a:rPr>
            </a:br>
            <a:r>
              <a:rPr lang="en-US" sz="4400" b="1" dirty="0" smtClean="0">
                <a:latin typeface="+mn-lt"/>
              </a:rPr>
              <a:t>Main Ideas &amp; Connection to Big Ideas</a:t>
            </a:r>
            <a:r>
              <a:rPr lang="en-US" sz="4400" dirty="0" smtClean="0">
                <a:latin typeface="+mn-lt"/>
              </a:rPr>
              <a:t/>
            </a:r>
            <a:br>
              <a:rPr lang="en-US" sz="4400" dirty="0" smtClean="0">
                <a:latin typeface="+mn-lt"/>
              </a:rPr>
            </a:br>
            <a:r>
              <a:rPr lang="en-US" sz="3200" b="1" dirty="0" smtClean="0">
                <a:latin typeface="+mn-lt"/>
              </a:rPr>
              <a:t>Anticipation Guides</a:t>
            </a:r>
            <a:r>
              <a:rPr lang="en-US" sz="4400" dirty="0" smtClean="0">
                <a:latin typeface="+mn-lt"/>
              </a:rPr>
              <a:t/>
            </a:r>
            <a:br>
              <a:rPr lang="en-US" sz="4400" dirty="0" smtClean="0">
                <a:latin typeface="+mn-lt"/>
              </a:rPr>
            </a:br>
            <a:r>
              <a:rPr lang="en-US" sz="3200" dirty="0" smtClean="0">
                <a:latin typeface="+mn-lt"/>
              </a:rPr>
              <a:t>(B/D/A)</a:t>
            </a:r>
            <a:r>
              <a:rPr lang="en-US" dirty="0" smtClean="0">
                <a:latin typeface="+mn-lt"/>
              </a:rPr>
              <a:t/>
            </a:r>
            <a:br>
              <a:rPr lang="en-US" dirty="0" smtClean="0">
                <a:latin typeface="+mn-lt"/>
              </a:rPr>
            </a:br>
            <a:r>
              <a:rPr lang="en-US" dirty="0" smtClean="0">
                <a:latin typeface="+mn-lt"/>
              </a:rPr>
              <a:t/>
            </a:r>
            <a:br>
              <a:rPr lang="en-US" dirty="0" smtClean="0">
                <a:latin typeface="+mn-lt"/>
              </a:rPr>
            </a:b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595043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92162" y="-207212"/>
            <a:ext cx="7570787" cy="1411941"/>
          </a:xfrm>
        </p:spPr>
        <p:txBody>
          <a:bodyPr/>
          <a:lstStyle/>
          <a:p>
            <a:r>
              <a:rPr lang="en-US" dirty="0" smtClean="0"/>
              <a:t>Anticipation Guide</a:t>
            </a:r>
            <a:endParaRPr lang="en-US" dirty="0"/>
          </a:p>
        </p:txBody>
      </p:sp>
      <p:pic>
        <p:nvPicPr>
          <p:cNvPr id="6" name="Picture 5" descr="anticipation guide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849" y="1204729"/>
            <a:ext cx="7531100" cy="56532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Anticipation Guides</a:t>
            </a:r>
            <a:endParaRPr lang="en-US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525642" y="1761565"/>
            <a:ext cx="8003010" cy="493006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ts val="2400"/>
              </a:spcBef>
              <a:buClr>
                <a:schemeClr val="accent1">
                  <a:lumMod val="60000"/>
                  <a:lumOff val="40000"/>
                </a:schemeClr>
              </a:buClr>
              <a:buFont typeface="Candara" pitchFamily="34" charset="0"/>
              <a:buChar char="•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336550" algn="l" defTabSz="914400" rtl="0" eaLnBrk="1" latinLnBrk="0" hangingPunct="1">
              <a:spcBef>
                <a:spcPts val="600"/>
              </a:spcBef>
              <a:buClr>
                <a:schemeClr val="tx2"/>
              </a:buClr>
              <a:buFont typeface="Candara" pitchFamily="34" charset="0"/>
              <a:buChar char="•"/>
              <a:defRPr sz="2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035050" indent="-349250" algn="l" defTabSz="914400" rtl="0" eaLnBrk="1" latinLnBrk="0" hangingPunct="1">
              <a:spcBef>
                <a:spcPts val="600"/>
              </a:spcBef>
              <a:buClr>
                <a:schemeClr val="accent1">
                  <a:lumMod val="60000"/>
                  <a:lumOff val="40000"/>
                </a:schemeClr>
              </a:buClr>
              <a:buFont typeface="Candara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-336550" algn="l" defTabSz="914400" rtl="0" eaLnBrk="1" latinLnBrk="0" hangingPunct="1">
              <a:spcBef>
                <a:spcPts val="600"/>
              </a:spcBef>
              <a:buClr>
                <a:schemeClr val="tx2"/>
              </a:buClr>
              <a:buFont typeface="Candara" pitchFamily="34" charset="0"/>
              <a:buChar char="•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720850" indent="-349250" algn="l" defTabSz="914400" rtl="0" eaLnBrk="1" latinLnBrk="0" hangingPunct="1">
              <a:spcBef>
                <a:spcPts val="600"/>
              </a:spcBef>
              <a:buClr>
                <a:schemeClr val="accent1">
                  <a:lumMod val="60000"/>
                  <a:lumOff val="40000"/>
                </a:schemeClr>
              </a:buClr>
              <a:buFont typeface="Candara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Create between 5-8 statements </a:t>
            </a:r>
            <a:r>
              <a:rPr lang="en-US" dirty="0" smtClean="0"/>
              <a:t>to </a:t>
            </a:r>
            <a:r>
              <a:rPr lang="en-US" dirty="0"/>
              <a:t>which students must respond individually before reading a certain text.  </a:t>
            </a:r>
            <a:endParaRPr lang="en-US" dirty="0" smtClean="0"/>
          </a:p>
          <a:p>
            <a:r>
              <a:rPr lang="en-US" dirty="0" smtClean="0"/>
              <a:t>Statements </a:t>
            </a:r>
            <a:r>
              <a:rPr lang="en-US" b="1" dirty="0" smtClean="0"/>
              <a:t>designed to </a:t>
            </a:r>
            <a:r>
              <a:rPr lang="en-US" b="1" dirty="0"/>
              <a:t>activate thought </a:t>
            </a:r>
            <a:r>
              <a:rPr lang="en-US" dirty="0"/>
              <a:t>about particular events, ideas, plots or issues that will be introduced in the </a:t>
            </a:r>
            <a:r>
              <a:rPr lang="en-US" dirty="0" smtClean="0"/>
              <a:t>text.</a:t>
            </a:r>
            <a:r>
              <a:rPr lang="en-US" dirty="0"/>
              <a:t>  </a:t>
            </a:r>
            <a:endParaRPr lang="en-US" dirty="0" smtClean="0"/>
          </a:p>
          <a:p>
            <a:r>
              <a:rPr lang="en-US" b="1" dirty="0" smtClean="0">
                <a:solidFill>
                  <a:srgbClr val="FF0000"/>
                </a:solidFill>
              </a:rPr>
              <a:t>BEFORE/DURING</a:t>
            </a:r>
            <a:r>
              <a:rPr lang="en-US" b="1" dirty="0" smtClean="0"/>
              <a:t>: Prepares them to read more actively </a:t>
            </a:r>
            <a:r>
              <a:rPr lang="en-US" dirty="0" smtClean="0"/>
              <a:t>– getting a sense of the major ideas they will encounter and having time to reflect and respond individually before being influenced by the group. 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DURING/AFTER</a:t>
            </a:r>
            <a:r>
              <a:rPr lang="en-US" b="1" dirty="0" smtClean="0"/>
              <a:t>: Revisit and reflect during/after reading</a:t>
            </a:r>
            <a:r>
              <a:rPr lang="en-US" dirty="0" smtClean="0"/>
              <a:t>; draw personal connections, and link to follow-up activities to learn more.</a:t>
            </a:r>
          </a:p>
        </p:txBody>
      </p:sp>
    </p:spTree>
    <p:extLst>
      <p:ext uri="{BB962C8B-B14F-4D97-AF65-F5344CB8AC3E}">
        <p14:creationId xmlns:p14="http://schemas.microsoft.com/office/powerpoint/2010/main" val="8613317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40341"/>
            <a:ext cx="8191142" cy="1411941"/>
          </a:xfrm>
        </p:spPr>
        <p:txBody>
          <a:bodyPr/>
          <a:lstStyle/>
          <a:p>
            <a:r>
              <a:rPr lang="en-US" dirty="0" smtClean="0"/>
              <a:t>Digital Anticipation Guides</a:t>
            </a:r>
            <a:endParaRPr lang="en-US" dirty="0"/>
          </a:p>
        </p:txBody>
      </p:sp>
      <p:pic>
        <p:nvPicPr>
          <p:cNvPr id="3" name="Picture 2" descr="Screen Shot 2016-10-31 at 2.53.19 PM.png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06" y="2015873"/>
            <a:ext cx="7842753" cy="471989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68208" y="1615763"/>
            <a:ext cx="7493926" cy="400110"/>
          </a:xfrm>
          <a:prstGeom prst="rect">
            <a:avLst/>
          </a:prstGeom>
          <a:solidFill>
            <a:srgbClr val="FFFA9A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i="1" dirty="0" smtClean="0"/>
              <a:t>My Side of the Mountain</a:t>
            </a:r>
            <a:r>
              <a:rPr lang="en-US" sz="2000" dirty="0" smtClean="0"/>
              <a:t>, by Jean Craighead George 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634076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90926" y="5779584"/>
            <a:ext cx="6005118" cy="1470025"/>
          </a:xfrm>
        </p:spPr>
        <p:txBody>
          <a:bodyPr/>
          <a:lstStyle/>
          <a:p>
            <a:r>
              <a:rPr lang="en-US" sz="4000" dirty="0" smtClean="0">
                <a:latin typeface="+mn-lt"/>
              </a:rPr>
              <a:t>What kind of </a:t>
            </a:r>
            <a:r>
              <a:rPr lang="en-US" sz="4000" b="1" dirty="0" smtClean="0">
                <a:latin typeface="+mn-lt"/>
              </a:rPr>
              <a:t>anticipation guide </a:t>
            </a:r>
            <a:r>
              <a:rPr lang="en-US" sz="4000" dirty="0" smtClean="0">
                <a:latin typeface="+mn-lt"/>
              </a:rPr>
              <a:t>activity might you design for your section of </a:t>
            </a:r>
            <a:r>
              <a:rPr lang="en-US" sz="4000" i="1" dirty="0" smtClean="0">
                <a:latin typeface="+mn-lt"/>
              </a:rPr>
              <a:t>Vacation Under the Volcano</a:t>
            </a:r>
            <a:r>
              <a:rPr lang="en-US" sz="4000" dirty="0" smtClean="0">
                <a:latin typeface="+mn-lt"/>
              </a:rPr>
              <a:t>?</a:t>
            </a:r>
            <a:r>
              <a:rPr lang="en-US" sz="5400" dirty="0" smtClean="0">
                <a:latin typeface="+mn-lt"/>
              </a:rPr>
              <a:t/>
            </a:r>
            <a:br>
              <a:rPr lang="en-US" sz="5400" dirty="0" smtClean="0">
                <a:latin typeface="+mn-lt"/>
              </a:rPr>
            </a:br>
            <a:r>
              <a:rPr lang="en-US" sz="5400" dirty="0">
                <a:latin typeface="+mn-lt"/>
              </a:rPr>
              <a:t/>
            </a:r>
            <a:br>
              <a:rPr lang="en-US" sz="5400" dirty="0">
                <a:latin typeface="+mn-lt"/>
              </a:rPr>
            </a:br>
            <a:r>
              <a:rPr lang="en-US" sz="5400" b="1" dirty="0" smtClean="0">
                <a:latin typeface="+mn-lt"/>
              </a:rPr>
              <a:t>ACTIVITY #3</a:t>
            </a:r>
            <a:r>
              <a:rPr lang="en-US" dirty="0" smtClean="0">
                <a:latin typeface="+mn-lt"/>
              </a:rPr>
              <a:t/>
            </a:r>
            <a:br>
              <a:rPr lang="en-US" dirty="0" smtClean="0">
                <a:latin typeface="+mn-lt"/>
              </a:rPr>
            </a:b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870162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2162" y="1761565"/>
            <a:ext cx="7570787" cy="4930060"/>
          </a:xfrm>
        </p:spPr>
        <p:txBody>
          <a:bodyPr>
            <a:normAutofit lnSpcReduction="10000"/>
          </a:bodyPr>
          <a:lstStyle/>
          <a:p>
            <a:r>
              <a:rPr lang="en-US" b="1" dirty="0" smtClean="0"/>
              <a:t>Watch Anticipation Guide Video </a:t>
            </a:r>
            <a:r>
              <a:rPr lang="en-US" dirty="0" smtClean="0"/>
              <a:t>to learn more (see wiki)</a:t>
            </a:r>
          </a:p>
          <a:p>
            <a:r>
              <a:rPr lang="en-US" b="1" dirty="0"/>
              <a:t>Choose 1-2 page passage </a:t>
            </a:r>
            <a:r>
              <a:rPr lang="en-US" dirty="0"/>
              <a:t>from your </a:t>
            </a:r>
            <a:r>
              <a:rPr lang="en-US" dirty="0" smtClean="0"/>
              <a:t>MTH section </a:t>
            </a:r>
            <a:r>
              <a:rPr lang="en-US" dirty="0"/>
              <a:t>that would lend itself well to being read-aloud for Reader’s Theatre &gt; prepare to create a  podcast on Thursday! </a:t>
            </a:r>
          </a:p>
          <a:p>
            <a:r>
              <a:rPr lang="en-US" b="1" dirty="0" smtClean="0"/>
              <a:t>Begin working on MTH Unit Guide Part 3: Four activities </a:t>
            </a:r>
            <a:r>
              <a:rPr lang="en-US" dirty="0" smtClean="0"/>
              <a:t>(see template directions on wiki) </a:t>
            </a:r>
          </a:p>
          <a:p>
            <a:r>
              <a:rPr lang="en-US" b="1" dirty="0" smtClean="0"/>
              <a:t>Heads Up: Thursday </a:t>
            </a:r>
            <a:r>
              <a:rPr lang="en-US" dirty="0" smtClean="0"/>
              <a:t>(Part 4: Extension Activities with a partner; will have one week) 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40341"/>
            <a:ext cx="7570787" cy="916133"/>
          </a:xfrm>
        </p:spPr>
        <p:txBody>
          <a:bodyPr/>
          <a:lstStyle/>
          <a:p>
            <a:r>
              <a:rPr lang="en-US" dirty="0" smtClean="0"/>
              <a:t>Four Activities Template</a:t>
            </a:r>
            <a:endParaRPr lang="en-US" dirty="0"/>
          </a:p>
        </p:txBody>
      </p:sp>
      <p:pic>
        <p:nvPicPr>
          <p:cNvPr id="4" name="Picture 3" descr="Screen Shot 2016-10-31 at 3.06.2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418" y="1078701"/>
            <a:ext cx="8877480" cy="5779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6520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Assignment Feedback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Comprehension Self-Assessment </a:t>
            </a:r>
            <a:r>
              <a:rPr lang="en-US" dirty="0" smtClean="0"/>
              <a:t>(range of strategies for problem solving) </a:t>
            </a:r>
          </a:p>
          <a:p>
            <a:r>
              <a:rPr lang="en-US" b="1" dirty="0" smtClean="0"/>
              <a:t>MTH Part 2: Generating Questions </a:t>
            </a:r>
          </a:p>
          <a:p>
            <a:pPr lvl="1"/>
            <a:r>
              <a:rPr lang="en-US" dirty="0" smtClean="0"/>
              <a:t>Visualize (only if relates to senses)</a:t>
            </a:r>
          </a:p>
          <a:p>
            <a:pPr lvl="1"/>
            <a:r>
              <a:rPr lang="en-US" dirty="0" smtClean="0"/>
              <a:t>Determine </a:t>
            </a:r>
            <a:r>
              <a:rPr lang="en-US" dirty="0" err="1"/>
              <a:t>I</a:t>
            </a:r>
            <a:r>
              <a:rPr lang="en-US" dirty="0" err="1" smtClean="0"/>
              <a:t>mpt</a:t>
            </a:r>
            <a:r>
              <a:rPr lang="en-US" dirty="0" smtClean="0"/>
              <a:t>. Ideas </a:t>
            </a:r>
            <a:r>
              <a:rPr lang="en-US" dirty="0" smtClean="0">
                <a:sym typeface="Wingdings"/>
              </a:rPr>
              <a:t>&lt;-&gt; Infer</a:t>
            </a:r>
          </a:p>
          <a:p>
            <a:pPr lvl="1"/>
            <a:r>
              <a:rPr lang="en-US" dirty="0" smtClean="0">
                <a:sym typeface="Wingdings"/>
              </a:rPr>
              <a:t>Ask questions (only if students generate them) </a:t>
            </a:r>
          </a:p>
          <a:p>
            <a:pPr lvl="1"/>
            <a:r>
              <a:rPr lang="en-US" dirty="0" smtClean="0"/>
              <a:t>After reading activities play </a:t>
            </a:r>
            <a:r>
              <a:rPr lang="en-US" dirty="0" err="1" smtClean="0"/>
              <a:t>impt</a:t>
            </a:r>
            <a:r>
              <a:rPr lang="en-US" dirty="0" smtClean="0"/>
              <a:t>. role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2600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DURING</a:t>
            </a:r>
            <a:r>
              <a:rPr lang="en-US" dirty="0" smtClean="0"/>
              <a:t> Reading…students need to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116" y="1761565"/>
            <a:ext cx="7570787" cy="5096435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0"/>
              </a:spcBef>
            </a:pPr>
            <a:r>
              <a:rPr lang="en-US" sz="3200" b="1" dirty="0" smtClean="0"/>
              <a:t>M</a:t>
            </a:r>
            <a:r>
              <a:rPr lang="en-US" sz="2595" dirty="0" smtClean="0"/>
              <a:t>onitor</a:t>
            </a:r>
          </a:p>
          <a:p>
            <a:pPr>
              <a:spcBef>
                <a:spcPts val="0"/>
              </a:spcBef>
            </a:pPr>
            <a:r>
              <a:rPr lang="en-US" sz="3459" b="1" dirty="0" smtClean="0"/>
              <a:t>M</a:t>
            </a:r>
            <a:r>
              <a:rPr lang="en-US" sz="2595" dirty="0" smtClean="0"/>
              <a:t>ake connections</a:t>
            </a:r>
          </a:p>
          <a:p>
            <a:pPr>
              <a:spcBef>
                <a:spcPts val="0"/>
              </a:spcBef>
            </a:pPr>
            <a:r>
              <a:rPr lang="en-US" sz="3200" b="1" dirty="0" smtClean="0"/>
              <a:t>D</a:t>
            </a:r>
            <a:r>
              <a:rPr lang="en-US" sz="2595" dirty="0" smtClean="0"/>
              <a:t>etermine important concepts</a:t>
            </a:r>
          </a:p>
          <a:p>
            <a:pPr>
              <a:spcBef>
                <a:spcPts val="0"/>
              </a:spcBef>
            </a:pPr>
            <a:r>
              <a:rPr lang="en-US" sz="3200" b="1" dirty="0" smtClean="0"/>
              <a:t>A</a:t>
            </a:r>
            <a:r>
              <a:rPr lang="en-US" sz="2595" dirty="0" smtClean="0"/>
              <a:t>sk questions</a:t>
            </a:r>
          </a:p>
          <a:p>
            <a:pPr>
              <a:spcBef>
                <a:spcPts val="0"/>
              </a:spcBef>
            </a:pPr>
            <a:r>
              <a:rPr lang="en-US" sz="3200" b="1" dirty="0" smtClean="0"/>
              <a:t>A</a:t>
            </a:r>
            <a:r>
              <a:rPr lang="en-US" sz="2595" dirty="0" smtClean="0"/>
              <a:t>nalyze/critique</a:t>
            </a:r>
          </a:p>
          <a:p>
            <a:pPr>
              <a:spcBef>
                <a:spcPts val="0"/>
              </a:spcBef>
            </a:pPr>
            <a:r>
              <a:rPr lang="en-US" sz="3200" b="1" dirty="0" smtClean="0"/>
              <a:t>V</a:t>
            </a:r>
            <a:r>
              <a:rPr lang="en-US" sz="2595" dirty="0" smtClean="0"/>
              <a:t>isualize the text</a:t>
            </a:r>
          </a:p>
          <a:p>
            <a:pPr>
              <a:spcBef>
                <a:spcPts val="0"/>
              </a:spcBef>
            </a:pPr>
            <a:r>
              <a:rPr lang="en-US" sz="3200" b="1" dirty="0" smtClean="0"/>
              <a:t>I</a:t>
            </a:r>
            <a:r>
              <a:rPr lang="en-US" sz="2595" dirty="0" smtClean="0"/>
              <a:t>nfer </a:t>
            </a:r>
          </a:p>
          <a:p>
            <a:pPr>
              <a:spcBef>
                <a:spcPts val="0"/>
              </a:spcBef>
            </a:pPr>
            <a:r>
              <a:rPr lang="en-US" sz="3200" b="1" dirty="0" smtClean="0"/>
              <a:t>S</a:t>
            </a:r>
            <a:r>
              <a:rPr lang="en-US" sz="2595" dirty="0" smtClean="0"/>
              <a:t>ummarize – retell main ideas</a:t>
            </a:r>
          </a:p>
          <a:p>
            <a:pPr>
              <a:spcBef>
                <a:spcPts val="0"/>
              </a:spcBef>
            </a:pPr>
            <a:r>
              <a:rPr lang="en-US" sz="3200" b="1" dirty="0" smtClean="0"/>
              <a:t>S</a:t>
            </a:r>
            <a:r>
              <a:rPr lang="en-US" sz="2595" dirty="0" smtClean="0"/>
              <a:t>ynthesize—pull ideas together and add your original insights </a:t>
            </a:r>
          </a:p>
          <a:p>
            <a:pPr>
              <a:spcBef>
                <a:spcPts val="0"/>
              </a:spcBef>
            </a:pPr>
            <a:r>
              <a:rPr lang="en-US" sz="3200" b="1" dirty="0" smtClean="0"/>
              <a:t>S</a:t>
            </a:r>
            <a:r>
              <a:rPr lang="en-US" sz="2595" dirty="0" smtClean="0"/>
              <a:t>immer/Incubate —take time out to consider/reconsider</a:t>
            </a:r>
          </a:p>
          <a:p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 rot="20759279">
            <a:off x="5740543" y="2707853"/>
            <a:ext cx="2597711" cy="523220"/>
          </a:xfrm>
          <a:prstGeom prst="rect">
            <a:avLst/>
          </a:prstGeom>
          <a:solidFill>
            <a:srgbClr val="C2E8C4"/>
          </a:solidFill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M&amp;MDAAVISSS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Quiz #1 (28 points)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89529" y="2231962"/>
            <a:ext cx="3362420" cy="4289611"/>
          </a:xfrm>
        </p:spPr>
        <p:txBody>
          <a:bodyPr/>
          <a:lstStyle/>
          <a:p>
            <a:r>
              <a:rPr lang="en-US" dirty="0" smtClean="0"/>
              <a:t>26-28 (3) = A</a:t>
            </a:r>
          </a:p>
          <a:p>
            <a:r>
              <a:rPr lang="en-US" dirty="0" smtClean="0"/>
              <a:t>22.5-24.5 (9) = B</a:t>
            </a:r>
          </a:p>
          <a:p>
            <a:r>
              <a:rPr lang="en-US" dirty="0" smtClean="0"/>
              <a:t>20-22 (7) = C</a:t>
            </a:r>
          </a:p>
          <a:p>
            <a:r>
              <a:rPr lang="en-US" dirty="0" smtClean="0"/>
              <a:t>16.5-19.5 (7) = D</a:t>
            </a:r>
          </a:p>
          <a:p>
            <a:r>
              <a:rPr lang="en-US" dirty="0" smtClean="0"/>
              <a:t>Below = 3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243441" y="2086444"/>
            <a:ext cx="4726380" cy="4289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400"/>
              </a:spcBef>
              <a:buClr>
                <a:schemeClr val="accent1">
                  <a:lumMod val="60000"/>
                  <a:lumOff val="40000"/>
                </a:schemeClr>
              </a:buClr>
              <a:buFont typeface="Candara" pitchFamily="34" charset="0"/>
              <a:buChar char="•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336550" algn="l" defTabSz="914400" rtl="0" eaLnBrk="1" latinLnBrk="0" hangingPunct="1">
              <a:spcBef>
                <a:spcPts val="600"/>
              </a:spcBef>
              <a:buClr>
                <a:schemeClr val="tx2"/>
              </a:buClr>
              <a:buFont typeface="Candara" pitchFamily="34" charset="0"/>
              <a:buChar char="•"/>
              <a:defRPr sz="2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035050" indent="-349250" algn="l" defTabSz="914400" rtl="0" eaLnBrk="1" latinLnBrk="0" hangingPunct="1">
              <a:spcBef>
                <a:spcPts val="600"/>
              </a:spcBef>
              <a:buClr>
                <a:schemeClr val="accent1">
                  <a:lumMod val="60000"/>
                  <a:lumOff val="40000"/>
                </a:schemeClr>
              </a:buClr>
              <a:buFont typeface="Candara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-336550" algn="l" defTabSz="914400" rtl="0" eaLnBrk="1" latinLnBrk="0" hangingPunct="1">
              <a:spcBef>
                <a:spcPts val="600"/>
              </a:spcBef>
              <a:buClr>
                <a:schemeClr val="tx2"/>
              </a:buClr>
              <a:buFont typeface="Candara" pitchFamily="34" charset="0"/>
              <a:buChar char="•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720850" indent="-349250" algn="l" defTabSz="914400" rtl="0" eaLnBrk="1" latinLnBrk="0" hangingPunct="1">
              <a:spcBef>
                <a:spcPts val="600"/>
              </a:spcBef>
              <a:buClr>
                <a:schemeClr val="accent1">
                  <a:lumMod val="60000"/>
                  <a:lumOff val="40000"/>
                </a:schemeClr>
              </a:buClr>
              <a:buFont typeface="Candara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/>
              <a:t>REMOVE 2 questions </a:t>
            </a:r>
          </a:p>
          <a:p>
            <a:r>
              <a:rPr lang="en-US" dirty="0" smtClean="0"/>
              <a:t>#2 Motivation (3 </a:t>
            </a:r>
            <a:r>
              <a:rPr lang="en-US" dirty="0" err="1" smtClean="0"/>
              <a:t>pts</a:t>
            </a:r>
            <a:r>
              <a:rPr lang="en-US" dirty="0" smtClean="0"/>
              <a:t>)  </a:t>
            </a:r>
            <a:r>
              <a:rPr lang="en-US" sz="2000" dirty="0" smtClean="0"/>
              <a:t>(Choice, collaboration, challenge, connected, </a:t>
            </a:r>
            <a:br>
              <a:rPr lang="en-US" sz="2000" dirty="0" smtClean="0"/>
            </a:br>
            <a:r>
              <a:rPr lang="en-US" sz="2000" dirty="0" smtClean="0"/>
              <a:t>success, creation) </a:t>
            </a:r>
          </a:p>
          <a:p>
            <a:r>
              <a:rPr lang="en-US" dirty="0" smtClean="0"/>
              <a:t>#13 Ways of teaching (4 </a:t>
            </a:r>
            <a:r>
              <a:rPr lang="en-US" dirty="0" err="1" smtClean="0"/>
              <a:t>pts</a:t>
            </a:r>
            <a:r>
              <a:rPr lang="en-US" dirty="0" smtClean="0"/>
              <a:t>)</a:t>
            </a:r>
            <a:br>
              <a:rPr lang="en-US" dirty="0" smtClean="0"/>
            </a:br>
            <a:r>
              <a:rPr lang="en-US" dirty="0" smtClean="0"/>
              <a:t>a) Explicit (name/model) </a:t>
            </a:r>
            <a:br>
              <a:rPr lang="en-US" dirty="0" smtClean="0"/>
            </a:br>
            <a:r>
              <a:rPr lang="en-US" dirty="0" smtClean="0"/>
              <a:t>b) Gradual release of responsibility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19953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AFTER</a:t>
            </a:r>
            <a:r>
              <a:rPr lang="en-US" dirty="0" smtClean="0"/>
              <a:t> Reading … students need to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7826" y="2030206"/>
            <a:ext cx="7570787" cy="3574641"/>
          </a:xfrm>
        </p:spPr>
        <p:txBody>
          <a:bodyPr/>
          <a:lstStyle/>
          <a:p>
            <a:r>
              <a:rPr lang="en-US" b="1" dirty="0" smtClean="0"/>
              <a:t>Organize and shape</a:t>
            </a:r>
            <a:r>
              <a:rPr lang="en-US" dirty="0" smtClean="0"/>
              <a:t>:  Transform big ideas (how can I show what I know?)</a:t>
            </a:r>
          </a:p>
          <a:p>
            <a:r>
              <a:rPr lang="en-US" b="1" dirty="0" smtClean="0"/>
              <a:t>Reflect and revise</a:t>
            </a:r>
          </a:p>
          <a:p>
            <a:r>
              <a:rPr lang="en-US" dirty="0" smtClean="0"/>
              <a:t>(</a:t>
            </a:r>
            <a:r>
              <a:rPr lang="en-US" b="1" dirty="0" smtClean="0"/>
              <a:t>Publish</a:t>
            </a:r>
            <a:r>
              <a:rPr lang="en-US" dirty="0" smtClean="0"/>
              <a:t>—not always necessary, but very authentic and motivating with a real audience; technology can add another layer here)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333" y="40341"/>
            <a:ext cx="7539690" cy="1411941"/>
          </a:xfrm>
        </p:spPr>
        <p:txBody>
          <a:bodyPr/>
          <a:lstStyle/>
          <a:p>
            <a:r>
              <a:rPr lang="en-US" dirty="0" smtClean="0"/>
              <a:t>Activities that Span BDA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4310" y="1818552"/>
            <a:ext cx="8469615" cy="4587681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>
                <a:solidFill>
                  <a:schemeClr val="tx1"/>
                </a:solidFill>
              </a:rPr>
              <a:t>Graphic </a:t>
            </a:r>
            <a:r>
              <a:rPr lang="en-US" b="1" dirty="0" smtClean="0">
                <a:solidFill>
                  <a:schemeClr val="tx1"/>
                </a:solidFill>
              </a:rPr>
              <a:t>organizers </a:t>
            </a:r>
            <a:r>
              <a:rPr lang="en-US" dirty="0" smtClean="0">
                <a:solidFill>
                  <a:schemeClr val="tx1"/>
                </a:solidFill>
              </a:rPr>
              <a:t>(last Thursday &amp; Cornett homework)</a:t>
            </a:r>
            <a:endParaRPr lang="en-US" dirty="0">
              <a:solidFill>
                <a:schemeClr val="tx1"/>
              </a:solidFill>
            </a:endParaRPr>
          </a:p>
          <a:p>
            <a:pPr lvl="1"/>
            <a:r>
              <a:rPr lang="en-US" b="1" dirty="0" smtClean="0">
                <a:solidFill>
                  <a:schemeClr val="tx1"/>
                </a:solidFill>
              </a:rPr>
              <a:t>Comprehension</a:t>
            </a:r>
            <a:r>
              <a:rPr lang="en-US" dirty="0" smtClean="0">
                <a:solidFill>
                  <a:schemeClr val="tx1"/>
                </a:solidFill>
              </a:rPr>
              <a:t>: help see relationships between ideas (cause-effect, compare/contrast; problem-solution, plot development, K-W-L )</a:t>
            </a:r>
          </a:p>
          <a:p>
            <a:pPr lvl="1"/>
            <a:r>
              <a:rPr lang="en-US" b="1" dirty="0" smtClean="0">
                <a:solidFill>
                  <a:schemeClr val="tx1"/>
                </a:solidFill>
              </a:rPr>
              <a:t>Vocabulary</a:t>
            </a:r>
            <a:r>
              <a:rPr lang="en-US" dirty="0" smtClean="0">
                <a:solidFill>
                  <a:schemeClr val="tx1"/>
                </a:solidFill>
              </a:rPr>
              <a:t>: </a:t>
            </a:r>
            <a:r>
              <a:rPr lang="en-US" dirty="0" err="1" smtClean="0">
                <a:solidFill>
                  <a:schemeClr val="tx1"/>
                </a:solidFill>
              </a:rPr>
              <a:t>Frayer</a:t>
            </a:r>
            <a:r>
              <a:rPr lang="en-US" dirty="0" smtClean="0">
                <a:solidFill>
                  <a:schemeClr val="tx1"/>
                </a:solidFill>
              </a:rPr>
              <a:t> Model, Shades of Meaning </a:t>
            </a:r>
          </a:p>
          <a:p>
            <a:pPr lvl="1"/>
            <a:r>
              <a:rPr lang="en-US" b="1" dirty="0" smtClean="0">
                <a:solidFill>
                  <a:schemeClr val="tx1"/>
                </a:solidFill>
              </a:rPr>
              <a:t>Digital Vocabulary</a:t>
            </a:r>
            <a:r>
              <a:rPr lang="en-US" dirty="0" smtClean="0">
                <a:solidFill>
                  <a:schemeClr val="tx1"/>
                </a:solidFill>
              </a:rPr>
              <a:t>: </a:t>
            </a:r>
            <a:r>
              <a:rPr lang="en-US" dirty="0" err="1" smtClean="0">
                <a:solidFill>
                  <a:schemeClr val="tx1"/>
                </a:solidFill>
              </a:rPr>
              <a:t>ThingLink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b="1" dirty="0" smtClean="0"/>
              <a:t>Characterization Charts </a:t>
            </a:r>
            <a:r>
              <a:rPr lang="en-US" dirty="0" smtClean="0"/>
              <a:t>(today)</a:t>
            </a:r>
          </a:p>
          <a:p>
            <a:r>
              <a:rPr lang="en-US" b="1" dirty="0" smtClean="0"/>
              <a:t>Anticipation Guides </a:t>
            </a:r>
            <a:r>
              <a:rPr lang="en-US" dirty="0" smtClean="0"/>
              <a:t>(t0day) </a:t>
            </a:r>
          </a:p>
          <a:p>
            <a:r>
              <a:rPr lang="en-US" b="1" dirty="0"/>
              <a:t>Rhythm Walks and Reader’s </a:t>
            </a:r>
            <a:r>
              <a:rPr lang="en-US" b="1" dirty="0" smtClean="0"/>
              <a:t>Theatre </a:t>
            </a:r>
            <a:r>
              <a:rPr lang="en-US" dirty="0" smtClean="0"/>
              <a:t>(Thursday)</a:t>
            </a:r>
            <a:endParaRPr lang="en-US" dirty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709022" y="52436"/>
            <a:ext cx="1235284" cy="1200328"/>
          </a:xfrm>
          <a:prstGeom prst="rect">
            <a:avLst/>
          </a:prstGeom>
          <a:solidFill>
            <a:schemeClr val="accent2">
              <a:lumMod val="9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Teacher</a:t>
            </a:r>
          </a:p>
          <a:p>
            <a:r>
              <a:rPr lang="en-US" sz="2400" b="1" dirty="0" smtClean="0"/>
              <a:t>Task</a:t>
            </a:r>
          </a:p>
          <a:p>
            <a:r>
              <a:rPr lang="en-US" sz="2400" b="1" dirty="0" smtClean="0"/>
              <a:t>Context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90926" y="5052425"/>
            <a:ext cx="6005118" cy="1470025"/>
          </a:xfrm>
        </p:spPr>
        <p:txBody>
          <a:bodyPr/>
          <a:lstStyle/>
          <a:p>
            <a:r>
              <a:rPr lang="en-US" sz="4800" b="1" dirty="0" smtClean="0">
                <a:latin typeface="+mn-lt"/>
              </a:rPr>
              <a:t>Vocabulary</a:t>
            </a:r>
            <a:r>
              <a:rPr lang="en-US" sz="4800" dirty="0" smtClean="0">
                <a:latin typeface="+mn-lt"/>
              </a:rPr>
              <a:t> Activities That Build Comprehension</a:t>
            </a:r>
            <a:br>
              <a:rPr lang="en-US" sz="4800" dirty="0" smtClean="0">
                <a:latin typeface="+mn-lt"/>
              </a:rPr>
            </a:br>
            <a:r>
              <a:rPr lang="en-US" sz="4800" dirty="0" smtClean="0">
                <a:latin typeface="+mn-lt"/>
              </a:rPr>
              <a:t>(B/D/A)</a:t>
            </a:r>
            <a:r>
              <a:rPr lang="en-US" dirty="0" smtClean="0">
                <a:latin typeface="+mn-lt"/>
              </a:rPr>
              <a:t/>
            </a:r>
            <a:br>
              <a:rPr lang="en-US" dirty="0" smtClean="0">
                <a:latin typeface="+mn-lt"/>
              </a:rPr>
            </a:br>
            <a:r>
              <a:rPr lang="en-US" dirty="0" smtClean="0">
                <a:latin typeface="+mn-lt"/>
              </a:rPr>
              <a:t/>
            </a:r>
            <a:br>
              <a:rPr lang="en-US" dirty="0" smtClean="0">
                <a:latin typeface="+mn-lt"/>
              </a:rPr>
            </a:b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536110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428" y="-310506"/>
            <a:ext cx="8196130" cy="935667"/>
          </a:xfrm>
        </p:spPr>
        <p:txBody>
          <a:bodyPr/>
          <a:lstStyle/>
          <a:p>
            <a:r>
              <a:rPr lang="en-US" sz="3200" b="1" dirty="0" smtClean="0"/>
              <a:t>Build Vocabulary</a:t>
            </a:r>
            <a:r>
              <a:rPr lang="en-US" sz="3200" b="1" dirty="0"/>
              <a:t> </a:t>
            </a:r>
            <a:r>
              <a:rPr lang="en-US" sz="3200" b="1" dirty="0" smtClean="0"/>
              <a:t>To Deepen Comprehension</a:t>
            </a:r>
            <a:endParaRPr lang="en-US" sz="3200" b="1" dirty="0"/>
          </a:p>
        </p:txBody>
      </p:sp>
      <p:pic>
        <p:nvPicPr>
          <p:cNvPr id="4" name="Picture 3" descr="Screen Shot 2016-10-26 at 5.00.3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892" y="534451"/>
            <a:ext cx="7169786" cy="509432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2887" y="5140189"/>
            <a:ext cx="8497609" cy="1631216"/>
          </a:xfrm>
          <a:prstGeom prst="rect">
            <a:avLst/>
          </a:prstGeom>
          <a:solidFill>
            <a:schemeClr val="accent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Before</a:t>
            </a:r>
            <a:r>
              <a:rPr lang="en-US" sz="2000" b="1" dirty="0" smtClean="0"/>
              <a:t>: Dictionary/discuss, predict in the context of THIS story &gt; set purpose </a:t>
            </a:r>
          </a:p>
          <a:p>
            <a:endParaRPr lang="en-US" sz="2000" b="1" dirty="0"/>
          </a:p>
          <a:p>
            <a:r>
              <a:rPr lang="en-US" sz="2000" b="1" dirty="0" smtClean="0">
                <a:solidFill>
                  <a:srgbClr val="FF0000"/>
                </a:solidFill>
              </a:rPr>
              <a:t>During</a:t>
            </a:r>
            <a:r>
              <a:rPr lang="en-US" sz="2000" b="1" dirty="0" smtClean="0"/>
              <a:t>: Generate a definition and a picture while reading/discussing </a:t>
            </a:r>
          </a:p>
          <a:p>
            <a:endParaRPr lang="en-US" sz="2000" b="1" dirty="0"/>
          </a:p>
          <a:p>
            <a:r>
              <a:rPr lang="en-US" sz="2000" b="1" dirty="0" smtClean="0">
                <a:solidFill>
                  <a:srgbClr val="FF0000"/>
                </a:solidFill>
              </a:rPr>
              <a:t>After</a:t>
            </a:r>
            <a:r>
              <a:rPr lang="en-US" sz="2000" b="1" dirty="0" smtClean="0"/>
              <a:t>: Generate examples and </a:t>
            </a:r>
            <a:r>
              <a:rPr lang="en-US" sz="2000" b="1" dirty="0" err="1" smtClean="0"/>
              <a:t>nonexamples</a:t>
            </a:r>
            <a:r>
              <a:rPr lang="en-US" sz="2000" b="1" dirty="0" smtClean="0"/>
              <a:t> (from text and in world)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7499257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6-10-26 at 5.01.0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996" y="722054"/>
            <a:ext cx="8088785" cy="603423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49143" y="5125071"/>
            <a:ext cx="7046060" cy="1631216"/>
          </a:xfrm>
          <a:prstGeom prst="rect">
            <a:avLst/>
          </a:prstGeom>
          <a:solidFill>
            <a:schemeClr val="accent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Before</a:t>
            </a:r>
            <a:r>
              <a:rPr lang="en-US" sz="2000" b="1" dirty="0" smtClean="0"/>
              <a:t>: definition, examples from real life &gt; set a purpose </a:t>
            </a:r>
          </a:p>
          <a:p>
            <a:endParaRPr lang="en-US" sz="2000" b="1" dirty="0"/>
          </a:p>
          <a:p>
            <a:r>
              <a:rPr lang="en-US" sz="2000" b="1" dirty="0" smtClean="0">
                <a:solidFill>
                  <a:srgbClr val="FF0000"/>
                </a:solidFill>
              </a:rPr>
              <a:t>During</a:t>
            </a:r>
            <a:r>
              <a:rPr lang="en-US" sz="2000" b="1" dirty="0" smtClean="0"/>
              <a:t>: Watch video, read text and take notes on connections </a:t>
            </a:r>
          </a:p>
          <a:p>
            <a:endParaRPr lang="en-US" sz="2000" b="1" dirty="0"/>
          </a:p>
          <a:p>
            <a:r>
              <a:rPr lang="en-US" sz="2000" b="1" dirty="0" smtClean="0">
                <a:solidFill>
                  <a:srgbClr val="FF0000"/>
                </a:solidFill>
              </a:rPr>
              <a:t>After</a:t>
            </a:r>
            <a:r>
              <a:rPr lang="en-US" sz="2000" b="1" dirty="0" smtClean="0"/>
              <a:t>: Sum up key ideas of notes and draw a picture</a:t>
            </a:r>
            <a:endParaRPr lang="en-US" sz="2000" b="1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2428" y="-310506"/>
            <a:ext cx="8196130" cy="935667"/>
          </a:xfrm>
        </p:spPr>
        <p:txBody>
          <a:bodyPr/>
          <a:lstStyle/>
          <a:p>
            <a:r>
              <a:rPr lang="en-US" sz="3200" b="1" dirty="0" smtClean="0"/>
              <a:t>Build Vocabulary</a:t>
            </a:r>
            <a:r>
              <a:rPr lang="en-US" sz="3200" b="1" dirty="0"/>
              <a:t> </a:t>
            </a:r>
            <a:r>
              <a:rPr lang="en-US" sz="3200" b="1" dirty="0" smtClean="0"/>
              <a:t>To Deepen Comprehension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1211230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604" y="40341"/>
            <a:ext cx="5912420" cy="1411941"/>
          </a:xfrm>
        </p:spPr>
        <p:txBody>
          <a:bodyPr/>
          <a:lstStyle/>
          <a:p>
            <a:r>
              <a:rPr lang="en-US" dirty="0" smtClean="0"/>
              <a:t>Shades of Meaning</a:t>
            </a:r>
            <a:endParaRPr lang="en-US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77256" y="1746237"/>
            <a:ext cx="4687888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9pPr>
          </a:lstStyle>
          <a:p>
            <a:r>
              <a:rPr lang="en-US" sz="2800" dirty="0"/>
              <a:t>How would you rank these?</a:t>
            </a:r>
          </a:p>
          <a:p>
            <a:endParaRPr lang="en-US" sz="2800" dirty="0"/>
          </a:p>
          <a:p>
            <a:r>
              <a:rPr lang="en-US" sz="2800" dirty="0"/>
              <a:t>Confidant</a:t>
            </a:r>
          </a:p>
          <a:p>
            <a:r>
              <a:rPr lang="en-US" sz="2800" dirty="0"/>
              <a:t>Ally </a:t>
            </a:r>
          </a:p>
          <a:p>
            <a:r>
              <a:rPr lang="en-US" sz="2800" dirty="0"/>
              <a:t>Friend</a:t>
            </a:r>
          </a:p>
          <a:p>
            <a:r>
              <a:rPr lang="en-US" sz="2800" dirty="0"/>
              <a:t>Acquaintance</a:t>
            </a:r>
          </a:p>
          <a:p>
            <a:r>
              <a:rPr lang="en-US" sz="2800" dirty="0"/>
              <a:t>  </a:t>
            </a:r>
          </a:p>
        </p:txBody>
      </p:sp>
      <p:pic>
        <p:nvPicPr>
          <p:cNvPr id="5" name="Picture 4" descr="Screen shot 2011-11-14 at 5.21.0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7809" y="31131"/>
            <a:ext cx="2140987" cy="4982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80692" y="5104674"/>
            <a:ext cx="8419068" cy="1631216"/>
          </a:xfrm>
          <a:prstGeom prst="rect">
            <a:avLst/>
          </a:prstGeom>
          <a:solidFill>
            <a:schemeClr val="accent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Before</a:t>
            </a:r>
            <a:r>
              <a:rPr lang="en-US" sz="2000" b="1" dirty="0" smtClean="0"/>
              <a:t>: How familiar are you with each word (rank), set purpose</a:t>
            </a:r>
          </a:p>
          <a:p>
            <a:endParaRPr lang="en-US" sz="2000" b="1" dirty="0"/>
          </a:p>
          <a:p>
            <a:r>
              <a:rPr lang="en-US" sz="2000" b="1" dirty="0" smtClean="0">
                <a:solidFill>
                  <a:srgbClr val="FF0000"/>
                </a:solidFill>
              </a:rPr>
              <a:t>During</a:t>
            </a:r>
            <a:r>
              <a:rPr lang="en-US" sz="2000" b="1" dirty="0" smtClean="0"/>
              <a:t>: Read and determine which word best describes character/why</a:t>
            </a:r>
          </a:p>
          <a:p>
            <a:endParaRPr lang="en-US" sz="2000" b="1" dirty="0"/>
          </a:p>
          <a:p>
            <a:r>
              <a:rPr lang="en-US" sz="2000" b="1" dirty="0" smtClean="0">
                <a:solidFill>
                  <a:srgbClr val="FF0000"/>
                </a:solidFill>
              </a:rPr>
              <a:t>After</a:t>
            </a:r>
            <a:r>
              <a:rPr lang="en-US" sz="2000" b="1" dirty="0" smtClean="0"/>
              <a:t>: Rank all the words and use others as non-examples of character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1636092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Infusion">
  <a:themeElements>
    <a:clrScheme name="Infusion">
      <a:dk1>
        <a:sysClr val="windowText" lastClr="000000"/>
      </a:dk1>
      <a:lt1>
        <a:sysClr val="window" lastClr="FFFFFF"/>
      </a:lt1>
      <a:dk2>
        <a:srgbClr val="2F1F58"/>
      </a:dk2>
      <a:lt2>
        <a:srgbClr val="B7A9E0"/>
      </a:lt2>
      <a:accent1>
        <a:srgbClr val="8C73D0"/>
      </a:accent1>
      <a:accent2>
        <a:srgbClr val="C2E8C4"/>
      </a:accent2>
      <a:accent3>
        <a:srgbClr val="C5A6E8"/>
      </a:accent3>
      <a:accent4>
        <a:srgbClr val="B45EC7"/>
      </a:accent4>
      <a:accent5>
        <a:srgbClr val="9FDAFB"/>
      </a:accent5>
      <a:accent6>
        <a:srgbClr val="95C5B0"/>
      </a:accent6>
      <a:hlink>
        <a:srgbClr val="744AE0"/>
      </a:hlink>
      <a:folHlink>
        <a:srgbClr val="8D8AD1"/>
      </a:folHlink>
    </a:clrScheme>
    <a:fontScheme name="Infusion">
      <a:majorFont>
        <a:latin typeface="Mistral"/>
        <a:ea typeface=""/>
        <a:cs typeface=""/>
        <a:font script="Jpan" typeface="ＭＳ Ｐ明朝"/>
      </a:majorFont>
      <a:minorFont>
        <a:latin typeface="Candara"/>
        <a:ea typeface=""/>
        <a:cs typeface=""/>
        <a:font script="Jpan" typeface="メイリオ"/>
      </a:minorFont>
    </a:fontScheme>
    <a:fmtScheme name="Infusion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70000"/>
                <a:satMod val="120000"/>
              </a:schemeClr>
              <a:schemeClr val="phClr">
                <a:tint val="70000"/>
                <a:satMod val="300000"/>
                <a:lumMod val="125000"/>
              </a:schemeClr>
            </a:duotone>
          </a:blip>
          <a:tile tx="0" ty="0" sx="50000" sy="5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70000"/>
                <a:satMod val="120000"/>
              </a:schemeClr>
              <a:schemeClr val="phClr">
                <a:tint val="70000"/>
                <a:satMod val="135000"/>
              </a:schemeClr>
            </a:duotone>
          </a:blip>
          <a:tile tx="0" ty="0" sx="40000" sy="40000" flip="none" algn="tl"/>
        </a:blipFill>
      </a:fillStyleLst>
      <a:lnStyleLst>
        <a:ln w="38100" cap="flat" cmpd="sng" algn="ctr">
          <a:solidFill>
            <a:schemeClr val="phClr">
              <a:alpha val="70000"/>
              <a:satMod val="105000"/>
            </a:schemeClr>
          </a:solidFill>
          <a:prstDash val="solid"/>
          <a:miter/>
        </a:ln>
        <a:ln w="50800" cap="flat" cmpd="sng" algn="ctr">
          <a:solidFill>
            <a:schemeClr val="phClr">
              <a:alpha val="50000"/>
            </a:schemeClr>
          </a:solidFill>
          <a:prstDash val="solid"/>
          <a:miter/>
        </a:ln>
        <a:ln w="88900" cap="flat" cmpd="sng" algn="ctr">
          <a:solidFill>
            <a:schemeClr val="phClr">
              <a:alpha val="40000"/>
            </a:schemeClr>
          </a:solidFill>
          <a:prstDash val="solid"/>
          <a:miter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innerShdw blurRad="190500" dir="13500000">
              <a:srgbClr val="000000">
                <a:alpha val="50000"/>
              </a:srgbClr>
            </a:innerShdw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blipFill rotWithShape="1">
          <a:blip xmlns:r="http://schemas.openxmlformats.org/officeDocument/2006/relationships" r:embed="rId3">
            <a:duotone>
              <a:schemeClr val="phClr">
                <a:shade val="70000"/>
                <a:satMod val="500000"/>
                <a:lumMod val="50000"/>
              </a:schemeClr>
              <a:schemeClr val="phClr">
                <a:satMod val="800000"/>
                <a:lumMod val="250000"/>
              </a:schemeClr>
            </a:duotone>
          </a:blip>
          <a:stretch/>
        </a:blipFill>
        <a:blipFill rotWithShape="1">
          <a:blip xmlns:r="http://schemas.openxmlformats.org/officeDocument/2006/relationships" r:embed="rId4">
            <a:duotone>
              <a:schemeClr val="phClr">
                <a:shade val="70000"/>
                <a:satMod val="500000"/>
                <a:lumMod val="50000"/>
              </a:schemeClr>
              <a:schemeClr val="phClr">
                <a:satMod val="800000"/>
                <a:lumMod val="250000"/>
              </a:schemeClr>
            </a:duotone>
          </a:blip>
          <a:stretch/>
        </a:blipFill>
        <a:blipFill rotWithShape="1">
          <a:blip xmlns:r="http://schemas.openxmlformats.org/officeDocument/2006/relationships" r:embed="rId5">
            <a:duotone>
              <a:schemeClr val="phClr">
                <a:shade val="70000"/>
                <a:satMod val="500000"/>
                <a:lumMod val="50000"/>
              </a:schemeClr>
              <a:schemeClr val="phClr">
                <a:satMod val="800000"/>
                <a:lumMod val="25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Infusion.thmx</Template>
  <TotalTime>1386</TotalTime>
  <Words>1077</Words>
  <Application>Microsoft Macintosh PowerPoint</Application>
  <PresentationFormat>On-screen Show (4:3)</PresentationFormat>
  <Paragraphs>152</Paragraphs>
  <Slides>30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Infusion</vt:lpstr>
      <vt:lpstr>Building Comprehension Across All Three Phases of Reading  (B/D/A)  EDC 423</vt:lpstr>
      <vt:lpstr>Objectives  Linking WHAT to teach to HOW to teach</vt:lpstr>
      <vt:lpstr>DURING Reading…students need to</vt:lpstr>
      <vt:lpstr>AFTER Reading … students need to </vt:lpstr>
      <vt:lpstr>Activities that Span BDA</vt:lpstr>
      <vt:lpstr>Vocabulary Activities That Build Comprehension (B/D/A)  </vt:lpstr>
      <vt:lpstr>Build Vocabulary To Deepen Comprehension</vt:lpstr>
      <vt:lpstr>Build Vocabulary To Deepen Comprehension</vt:lpstr>
      <vt:lpstr>Shades of Meaning</vt:lpstr>
      <vt:lpstr>PowerPoint Presentation</vt:lpstr>
      <vt:lpstr>PowerPoint Presentation</vt:lpstr>
      <vt:lpstr>PowerPoint Presentation</vt:lpstr>
      <vt:lpstr>What kind of vocabulary activity might you design for your section of Vacation Under the Volcano?  ACTIVITY #1 </vt:lpstr>
      <vt:lpstr>Comprehension Activities That Deepen Understanding of  Characters &amp; How Change Over Time (B/D/A)  </vt:lpstr>
      <vt:lpstr>Character Traits</vt:lpstr>
      <vt:lpstr>Character Traits (use graphic organizers to scaffold reasoning)</vt:lpstr>
      <vt:lpstr>Character Traits Activity</vt:lpstr>
      <vt:lpstr>Character Traits</vt:lpstr>
      <vt:lpstr>MANY other scaffolds to scaffold thinking about characters (see wiki)</vt:lpstr>
      <vt:lpstr>Digital Character Trading Cards to Foster Creativity and Motivation</vt:lpstr>
      <vt:lpstr>What kind of character traits activity might you design for your section of Vacation Under the Volcano?  ACTIVITY #2 </vt:lpstr>
      <vt:lpstr>Comprehension Activities That Deepen Understanding of  Main Ideas &amp; Connection to Big Ideas Anticipation Guides (B/D/A)  </vt:lpstr>
      <vt:lpstr>Anticipation Guide</vt:lpstr>
      <vt:lpstr>Anticipation Guides</vt:lpstr>
      <vt:lpstr>Digital Anticipation Guides</vt:lpstr>
      <vt:lpstr>What kind of anticipation guide activity might you design for your section of Vacation Under the Volcano?  ACTIVITY #3 </vt:lpstr>
      <vt:lpstr>Homework</vt:lpstr>
      <vt:lpstr>Four Activities Template</vt:lpstr>
      <vt:lpstr>Assignment Feedback</vt:lpstr>
      <vt:lpstr>Quiz #1 (28 points)</vt:lpstr>
    </vt:vector>
  </TitlesOfParts>
  <Company>University of Rhode Island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Teacher and Teaching</dc:title>
  <dc:creator>Terry Deeney</dc:creator>
  <cp:lastModifiedBy>Julie Coiro</cp:lastModifiedBy>
  <cp:revision>250</cp:revision>
  <dcterms:created xsi:type="dcterms:W3CDTF">2014-10-07T00:52:28Z</dcterms:created>
  <dcterms:modified xsi:type="dcterms:W3CDTF">2016-10-31T19:32:15Z</dcterms:modified>
</cp:coreProperties>
</file>